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25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0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40AA7-48D1-4782-8240-552275061E92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E08B4-9C15-43F3-A1C3-C58EDBD13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80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FD67E-F9B5-4CC8-9EA7-EFAB3615D77E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021B3-D765-4E23-BA39-4F617772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937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B33AE9-4564-4B70-8915-C02D2771CD6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process of photosynthesis includes the light-dependent reactions as well as the Calvin cycle. </a:t>
            </a:r>
          </a:p>
        </p:txBody>
      </p:sp>
    </p:spTree>
    <p:extLst>
      <p:ext uri="{BB962C8B-B14F-4D97-AF65-F5344CB8AC3E}">
        <p14:creationId xmlns:p14="http://schemas.microsoft.com/office/powerpoint/2010/main" val="667414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DC4B99-7338-40F5-99A1-65E972C5CF8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  <a:r>
              <a:rPr lang="en-US" b="1" i="1" smtClean="0"/>
              <a:t>The light-dependent reactions take place within the thylakoid membranes of chloroplasts.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13919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2FB22A-168F-4FD9-A909-0E8D7A8F620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  <a:endParaRPr lang="en-US" b="1" i="1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906075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79E22E-B25A-4978-B339-0A3494D19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  <a:endParaRPr lang="en-US" b="1" i="1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98979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EE7AED-530B-4FF0-BF99-CC1886AAFC7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  <a:endParaRPr lang="en-US" b="1" i="1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7841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820D84-E264-42AE-8597-CB5EDF9DF6C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  <a:endParaRPr lang="en-US" b="1" i="1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85401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DECACC-684E-44AF-8D62-0ADB4097C90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</a:t>
            </a:r>
            <a:endParaRPr lang="en-US" b="1" i="1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9117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D07018-B6E9-437D-A113-07FDCE3784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  <a:endParaRPr lang="en-US" b="1" i="1" smtClean="0"/>
          </a:p>
        </p:txBody>
      </p:sp>
    </p:spTree>
    <p:extLst>
      <p:ext uri="{BB962C8B-B14F-4D97-AF65-F5344CB8AC3E}">
        <p14:creationId xmlns:p14="http://schemas.microsoft.com/office/powerpoint/2010/main" val="35655582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5AEEF6-9E65-4213-BD81-01EAEB24520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</a:p>
        </p:txBody>
      </p:sp>
    </p:spTree>
    <p:extLst>
      <p:ext uri="{BB962C8B-B14F-4D97-AF65-F5344CB8AC3E}">
        <p14:creationId xmlns:p14="http://schemas.microsoft.com/office/powerpoint/2010/main" val="25182898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2CA5DC-0B07-49F9-86B7-BA5A74F64A2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</a:p>
        </p:txBody>
      </p:sp>
    </p:spTree>
    <p:extLst>
      <p:ext uri="{BB962C8B-B14F-4D97-AF65-F5344CB8AC3E}">
        <p14:creationId xmlns:p14="http://schemas.microsoft.com/office/powerpoint/2010/main" val="1491028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A17B62-4496-474C-AFB8-8CD2E42642A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</a:p>
        </p:txBody>
      </p:sp>
    </p:spTree>
    <p:extLst>
      <p:ext uri="{BB962C8B-B14F-4D97-AF65-F5344CB8AC3E}">
        <p14:creationId xmlns:p14="http://schemas.microsoft.com/office/powerpoint/2010/main" val="2969124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07E6338-4E97-4498-A424-EC2264AF3606}" type="slidenum">
              <a:rPr lang="en-US" sz="1200">
                <a:latin typeface="Calibri" pitchFamily="34" charset="0"/>
              </a:rPr>
              <a:pPr algn="r"/>
              <a:t>8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process of photosynthesis includes the light-dependent reactions as well as the Calvin cycle. </a:t>
            </a:r>
          </a:p>
        </p:txBody>
      </p:sp>
    </p:spTree>
    <p:extLst>
      <p:ext uri="{BB962C8B-B14F-4D97-AF65-F5344CB8AC3E}">
        <p14:creationId xmlns:p14="http://schemas.microsoft.com/office/powerpoint/2010/main" val="11559156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BCD570-4E2E-4A26-B7FC-CD9BE8A1831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</a:p>
        </p:txBody>
      </p:sp>
    </p:spTree>
    <p:extLst>
      <p:ext uri="{BB962C8B-B14F-4D97-AF65-F5344CB8AC3E}">
        <p14:creationId xmlns:p14="http://schemas.microsoft.com/office/powerpoint/2010/main" val="15741247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9BBA39-265F-4D4B-9B5A-714350115CC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  <a:endParaRPr lang="en-US" b="1" i="1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15744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7132D1-34AC-49FA-8DA3-CCCEF9BDA23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</a:p>
        </p:txBody>
      </p:sp>
    </p:spTree>
    <p:extLst>
      <p:ext uri="{BB962C8B-B14F-4D97-AF65-F5344CB8AC3E}">
        <p14:creationId xmlns:p14="http://schemas.microsoft.com/office/powerpoint/2010/main" val="42694188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11397B-0CEF-48C5-AEB5-A328B6333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</a:p>
        </p:txBody>
      </p:sp>
    </p:spTree>
    <p:extLst>
      <p:ext uri="{BB962C8B-B14F-4D97-AF65-F5344CB8AC3E}">
        <p14:creationId xmlns:p14="http://schemas.microsoft.com/office/powerpoint/2010/main" val="4244312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0B22A0-F755-47EA-8136-4D0CC38ED12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  <a:r>
              <a:rPr lang="en-US" b="1" i="1" smtClean="0"/>
              <a:t>The light-dependent reactions take place within the thylakoid membranes of chloroplasts.</a:t>
            </a:r>
          </a:p>
        </p:txBody>
      </p:sp>
    </p:spTree>
    <p:extLst>
      <p:ext uri="{BB962C8B-B14F-4D97-AF65-F5344CB8AC3E}">
        <p14:creationId xmlns:p14="http://schemas.microsoft.com/office/powerpoint/2010/main" val="4085362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00F500-C797-461E-8A89-E29AF4D3177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3301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0B22A0-F755-47EA-8136-4D0CC38ED12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  <a:r>
              <a:rPr lang="en-US" b="1" i="1" smtClean="0"/>
              <a:t>The light-dependent reactions take place within the thylakoid membranes of chloroplasts.</a:t>
            </a:r>
          </a:p>
        </p:txBody>
      </p:sp>
    </p:spTree>
    <p:extLst>
      <p:ext uri="{BB962C8B-B14F-4D97-AF65-F5344CB8AC3E}">
        <p14:creationId xmlns:p14="http://schemas.microsoft.com/office/powerpoint/2010/main" val="3969235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B4AA24-0E3B-4AE7-AD24-97C592BE95C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  <a:r>
              <a:rPr lang="en-US" b="1" i="1" smtClean="0"/>
              <a:t>The light-dependent reactions take place within the thylakoid membranes of chloroplasts.</a:t>
            </a:r>
          </a:p>
        </p:txBody>
      </p:sp>
    </p:spTree>
    <p:extLst>
      <p:ext uri="{BB962C8B-B14F-4D97-AF65-F5344CB8AC3E}">
        <p14:creationId xmlns:p14="http://schemas.microsoft.com/office/powerpoint/2010/main" val="255366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076429-CFC8-46E5-AB68-87F5CD0A627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i="1" smtClean="0"/>
          </a:p>
        </p:txBody>
      </p:sp>
    </p:spTree>
    <p:extLst>
      <p:ext uri="{BB962C8B-B14F-4D97-AF65-F5344CB8AC3E}">
        <p14:creationId xmlns:p14="http://schemas.microsoft.com/office/powerpoint/2010/main" val="2178121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AF53F6-86E1-4637-A3DC-F01E4B6BAD9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  <a:endParaRPr lang="en-US" b="1" i="1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10583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757085-1021-4ED7-A8E2-33452AC4DBD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  <a:endParaRPr lang="en-US" b="1" i="1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343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74ACCE-4D36-4251-867D-85E3967F822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light-dependent reactions use energy from sunlight to produce ATP, NADPH, and oxygen. </a:t>
            </a:r>
          </a:p>
        </p:txBody>
      </p:sp>
    </p:spTree>
    <p:extLst>
      <p:ext uri="{BB962C8B-B14F-4D97-AF65-F5344CB8AC3E}">
        <p14:creationId xmlns:p14="http://schemas.microsoft.com/office/powerpoint/2010/main" val="1868149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30C5-5B1D-4228-B214-145F1C47F057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A113-0DD3-4853-8BD7-7A03E865D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9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30C5-5B1D-4228-B214-145F1C47F057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A113-0DD3-4853-8BD7-7A03E865D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30C5-5B1D-4228-B214-145F1C47F057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A113-0DD3-4853-8BD7-7A03E865D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9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30C5-5B1D-4228-B214-145F1C47F057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A113-0DD3-4853-8BD7-7A03E865D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7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30C5-5B1D-4228-B214-145F1C47F057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A113-0DD3-4853-8BD7-7A03E865D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26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30C5-5B1D-4228-B214-145F1C47F057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A113-0DD3-4853-8BD7-7A03E865D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8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30C5-5B1D-4228-B214-145F1C47F057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A113-0DD3-4853-8BD7-7A03E865D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3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30C5-5B1D-4228-B214-145F1C47F057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A113-0DD3-4853-8BD7-7A03E865D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30C5-5B1D-4228-B214-145F1C47F057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A113-0DD3-4853-8BD7-7A03E865D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4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30C5-5B1D-4228-B214-145F1C47F057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A113-0DD3-4853-8BD7-7A03E865D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30C5-5B1D-4228-B214-145F1C47F057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A113-0DD3-4853-8BD7-7A03E865D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4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330C5-5B1D-4228-B214-145F1C47F057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0A113-0DD3-4853-8BD7-7A03E865D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52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Resources/Movies/valightd.mov" TargetMode="Externa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jpe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5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Relationship Id="rId9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5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Relationship Id="rId9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5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5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Relationship Id="rId9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jpe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8.png"/><Relationship Id="rId10" Type="http://schemas.openxmlformats.org/officeDocument/2006/relationships/image" Target="../media/image21.png"/><Relationship Id="rId4" Type="http://schemas.openxmlformats.org/officeDocument/2006/relationships/image" Target="../media/image22.png"/><Relationship Id="rId9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jpe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8.png"/><Relationship Id="rId10" Type="http://schemas.openxmlformats.org/officeDocument/2006/relationships/image" Target="../media/image19.png"/><Relationship Id="rId4" Type="http://schemas.openxmlformats.org/officeDocument/2006/relationships/image" Target="../media/image22.png"/><Relationship Id="rId9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jpe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8.png"/><Relationship Id="rId10" Type="http://schemas.openxmlformats.org/officeDocument/2006/relationships/image" Target="../media/image16.png"/><Relationship Id="rId4" Type="http://schemas.openxmlformats.org/officeDocument/2006/relationships/image" Target="../media/image22.png"/><Relationship Id="rId9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jpeg"/><Relationship Id="rId7" Type="http://schemas.openxmlformats.org/officeDocument/2006/relationships/image" Target="../media/image20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3.png"/><Relationship Id="rId5" Type="http://schemas.openxmlformats.org/officeDocument/2006/relationships/image" Target="../media/image18.png"/><Relationship Id="rId10" Type="http://schemas.openxmlformats.org/officeDocument/2006/relationships/image" Target="../media/image16.png"/><Relationship Id="rId4" Type="http://schemas.openxmlformats.org/officeDocument/2006/relationships/image" Target="../media/image22.png"/><Relationship Id="rId9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jpeg"/><Relationship Id="rId7" Type="http://schemas.openxmlformats.org/officeDocument/2006/relationships/image" Target="../media/image20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jpeg"/><Relationship Id="rId7" Type="http://schemas.openxmlformats.org/officeDocument/2006/relationships/image" Target="../media/image20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5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19.png"/><Relationship Id="rId5" Type="http://schemas.openxmlformats.org/officeDocument/2006/relationships/image" Target="../media/image17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5.jpeg"/><Relationship Id="rId7" Type="http://schemas.openxmlformats.org/officeDocument/2006/relationships/image" Target="../media/image21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5" Type="http://schemas.openxmlformats.org/officeDocument/2006/relationships/image" Target="../media/image17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5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5.jpeg"/><Relationship Id="rId7" Type="http://schemas.openxmlformats.org/officeDocument/2006/relationships/image" Target="../media/image21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5" Type="http://schemas.openxmlformats.org/officeDocument/2006/relationships/image" Target="../media/image17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24.png"/><Relationship Id="rId3" Type="http://schemas.openxmlformats.org/officeDocument/2006/relationships/image" Target="../media/image15.jpeg"/><Relationship Id="rId7" Type="http://schemas.openxmlformats.org/officeDocument/2006/relationships/image" Target="../media/image21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7.png"/><Relationship Id="rId10" Type="http://schemas.openxmlformats.org/officeDocument/2006/relationships/image" Target="../media/image16.png"/><Relationship Id="rId4" Type="http://schemas.openxmlformats.org/officeDocument/2006/relationships/image" Target="../media/image18.png"/><Relationship Id="rId9" Type="http://schemas.openxmlformats.org/officeDocument/2006/relationships/image" Target="../media/image27.png"/><Relationship Id="rId14" Type="http://schemas.openxmlformats.org/officeDocument/2006/relationships/image" Target="../media/image19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16.png"/><Relationship Id="rId3" Type="http://schemas.openxmlformats.org/officeDocument/2006/relationships/image" Target="../media/image15.jpeg"/><Relationship Id="rId7" Type="http://schemas.openxmlformats.org/officeDocument/2006/relationships/image" Target="../media/image21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19.png"/><Relationship Id="rId5" Type="http://schemas.openxmlformats.org/officeDocument/2006/relationships/image" Target="../media/image17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6.png"/><Relationship Id="rId14" Type="http://schemas.openxmlformats.org/officeDocument/2006/relationships/image" Target="../media/image28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24.png"/><Relationship Id="rId3" Type="http://schemas.openxmlformats.org/officeDocument/2006/relationships/image" Target="../media/image15.jpeg"/><Relationship Id="rId7" Type="http://schemas.openxmlformats.org/officeDocument/2006/relationships/image" Target="../media/image21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8.png"/><Relationship Id="rId5" Type="http://schemas.openxmlformats.org/officeDocument/2006/relationships/image" Target="../media/image17.png"/><Relationship Id="rId15" Type="http://schemas.openxmlformats.org/officeDocument/2006/relationships/image" Target="../media/image23.png"/><Relationship Id="rId10" Type="http://schemas.openxmlformats.org/officeDocument/2006/relationships/image" Target="../media/image16.png"/><Relationship Id="rId4" Type="http://schemas.openxmlformats.org/officeDocument/2006/relationships/image" Target="../media/image18.png"/><Relationship Id="rId9" Type="http://schemas.openxmlformats.org/officeDocument/2006/relationships/image" Target="../media/image27.png"/><Relationship Id="rId14" Type="http://schemas.openxmlformats.org/officeDocument/2006/relationships/image" Target="../media/image1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Resources/Movies/valightd.mo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3.png"/><Relationship Id="rId5" Type="http://schemas.openxmlformats.org/officeDocument/2006/relationships/image" Target="../media/image5.png"/><Relationship Id="rId10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Photosynthesis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AP Bio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Idea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Light Dependent Reactions: Charge the battery</a:t>
            </a:r>
          </a:p>
          <a:p>
            <a:r>
              <a:rPr lang="en-US" smtClean="0"/>
              <a:t>Light Independent Reactions (Calvin Cycle): Use the battery power to make glucose.</a:t>
            </a:r>
          </a:p>
        </p:txBody>
      </p:sp>
    </p:spTree>
    <p:extLst>
      <p:ext uri="{BB962C8B-B14F-4D97-AF65-F5344CB8AC3E}">
        <p14:creationId xmlns:p14="http://schemas.microsoft.com/office/powerpoint/2010/main" val="215650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Light Dependent Reactions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*Light dependent reactions require _____?</a:t>
            </a:r>
          </a:p>
          <a:p>
            <a:r>
              <a:rPr lang="en-US" smtClean="0"/>
              <a:t>That is why plants require _______ to grow?</a:t>
            </a:r>
          </a:p>
        </p:txBody>
      </p:sp>
    </p:spTree>
    <p:extLst>
      <p:ext uri="{BB962C8B-B14F-4D97-AF65-F5344CB8AC3E}">
        <p14:creationId xmlns:p14="http://schemas.microsoft.com/office/powerpoint/2010/main" val="4221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smtClean="0"/>
              <a:t>The light dependent reactions use energy from light to produce ATP and NADPH.</a:t>
            </a:r>
          </a:p>
          <a:p>
            <a:r>
              <a:rPr lang="en-US" smtClean="0"/>
              <a:t>Light-Dependent Reactions</a:t>
            </a:r>
          </a:p>
          <a:p>
            <a:pPr lvl="4"/>
            <a:r>
              <a:rPr lang="en-US" smtClean="0"/>
              <a:t>The light-dependent reactions require light. </a:t>
            </a:r>
          </a:p>
          <a:p>
            <a:pPr lvl="4"/>
            <a:r>
              <a:rPr lang="en-US" b="1" smtClean="0"/>
              <a:t>The light-dependent reactions produce oxygen gas and convert ADP and NADP</a:t>
            </a:r>
            <a:r>
              <a:rPr lang="en-US" b="1" baseline="30000" smtClean="0"/>
              <a:t>+</a:t>
            </a:r>
            <a:r>
              <a:rPr lang="en-US" b="1" smtClean="0"/>
              <a:t> into the energy carriers ATP and NADPH.</a:t>
            </a:r>
          </a:p>
          <a:p>
            <a:pPr lvl="4"/>
            <a:endParaRPr lang="en-US" smtClean="0"/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8528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32770" name="Picture 3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4" descr="atpsyntha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Freeform 5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3" name="Freeform 6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4" name="Rectangle 7">
            <a:hlinkClick r:id="rId5" action="ppaction://hlinkfile"/>
          </p:cNvPr>
          <p:cNvSpPr>
            <a:spLocks noChangeArrowheads="1"/>
          </p:cNvSpPr>
          <p:nvPr/>
        </p:nvSpPr>
        <p:spPr bwMode="auto">
          <a:xfrm>
            <a:off x="1524001" y="1"/>
            <a:ext cx="1958975" cy="11652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92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697038" y="2130426"/>
            <a:ext cx="19304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Photosystem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II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2820988" y="2733676"/>
            <a:ext cx="1079500" cy="2270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52600" y="990601"/>
            <a:ext cx="8642350" cy="4848225"/>
          </a:xfrm>
        </p:spPr>
        <p:txBody>
          <a:bodyPr/>
          <a:lstStyle/>
          <a:p>
            <a:pPr lvl="2"/>
            <a:r>
              <a:rPr lang="en-US" smtClean="0"/>
              <a:t>Photosynthesis begins when pigments in photosystem II absorb light, increasing their energy level.</a:t>
            </a:r>
          </a:p>
        </p:txBody>
      </p:sp>
      <p:pic>
        <p:nvPicPr>
          <p:cNvPr id="38919" name="Picture 7" descr="leftarro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Freeform 8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24" name="Freeform 9"/>
          <p:cNvSpPr>
            <a:spLocks/>
          </p:cNvSpPr>
          <p:nvPr/>
        </p:nvSpPr>
        <p:spPr bwMode="auto">
          <a:xfrm>
            <a:off x="9023350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1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89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40964" name="Picture 4" descr="whitech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1697038" y="2130426"/>
            <a:ext cx="19304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Photosystem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II</a:t>
            </a:r>
          </a:p>
        </p:txBody>
      </p:sp>
      <p:sp>
        <p:nvSpPr>
          <p:cNvPr id="3686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52600" y="1143001"/>
            <a:ext cx="8642350" cy="4848225"/>
          </a:xfrm>
        </p:spPr>
        <p:txBody>
          <a:bodyPr/>
          <a:lstStyle/>
          <a:p>
            <a:pPr lvl="2"/>
            <a:r>
              <a:rPr lang="en-US" smtClean="0"/>
              <a:t>These high-energy electrons are passed on to the electron transport chain.</a:t>
            </a:r>
          </a:p>
        </p:txBody>
      </p:sp>
      <p:sp>
        <p:nvSpPr>
          <p:cNvPr id="40967" name="Freeform 7"/>
          <p:cNvSpPr>
            <a:spLocks/>
          </p:cNvSpPr>
          <p:nvPr/>
        </p:nvSpPr>
        <p:spPr bwMode="auto">
          <a:xfrm>
            <a:off x="4610100" y="4895850"/>
            <a:ext cx="971550" cy="952500"/>
          </a:xfrm>
          <a:custGeom>
            <a:avLst/>
            <a:gdLst>
              <a:gd name="T0" fmla="*/ 0 w 612"/>
              <a:gd name="T1" fmla="*/ 0 h 600"/>
              <a:gd name="T2" fmla="*/ 312 w 612"/>
              <a:gd name="T3" fmla="*/ 600 h 600"/>
              <a:gd name="T4" fmla="*/ 612 w 612"/>
              <a:gd name="T5" fmla="*/ 204 h 600"/>
              <a:gd name="T6" fmla="*/ 0 60000 65536"/>
              <a:gd name="T7" fmla="*/ 0 60000 65536"/>
              <a:gd name="T8" fmla="*/ 0 60000 65536"/>
              <a:gd name="T9" fmla="*/ 0 w 612"/>
              <a:gd name="T10" fmla="*/ 0 h 600"/>
              <a:gd name="T11" fmla="*/ 612 w 612"/>
              <a:gd name="T12" fmla="*/ 600 h 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2" h="600">
                <a:moveTo>
                  <a:pt x="0" y="0"/>
                </a:moveTo>
                <a:lnTo>
                  <a:pt x="312" y="600"/>
                </a:lnTo>
                <a:lnTo>
                  <a:pt x="612" y="20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36871" name="Picture 8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2" name="Line 9"/>
          <p:cNvSpPr>
            <a:spLocks noChangeShapeType="1"/>
          </p:cNvSpPr>
          <p:nvPr/>
        </p:nvSpPr>
        <p:spPr bwMode="auto">
          <a:xfrm>
            <a:off x="2820988" y="2733676"/>
            <a:ext cx="1079500" cy="2270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6873" name="Picture 10" descr="atpsynthas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4" name="Freeform 11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75" name="Freeform 12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4318001" y="5826126"/>
            <a:ext cx="130651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Electron</a:t>
            </a:r>
            <a:br>
              <a:rPr lang="en-US" b="1">
                <a:latin typeface="Calibri" pitchFamily="34" charset="0"/>
              </a:rPr>
            </a:br>
            <a:r>
              <a:rPr lang="en-US" b="1">
                <a:latin typeface="Calibri" pitchFamily="34" charset="0"/>
              </a:rPr>
              <a:t>carriers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2740026" y="5945189"/>
            <a:ext cx="13763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High-energy </a:t>
            </a:r>
            <a:br>
              <a:rPr lang="en-US" b="1">
                <a:latin typeface="Calibri" pitchFamily="34" charset="0"/>
              </a:rPr>
            </a:br>
            <a:r>
              <a:rPr lang="en-US" b="1">
                <a:latin typeface="Calibri" pitchFamily="34" charset="0"/>
              </a:rPr>
              <a:t>electron</a:t>
            </a:r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V="1">
            <a:off x="3903663" y="4702175"/>
            <a:ext cx="406400" cy="13795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V="1">
            <a:off x="3903663" y="4513264"/>
            <a:ext cx="2381250" cy="158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0977" name="Picture 17" descr="electr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22739" y="4433888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054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3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926 C 0.01441 -0.00717 0.02899 -0.00486 0.0441 -0.00115 C 0.05937 0.00255 0.07812 0.01019 0.09167 0.01274 C 0.10521 0.01551 0.11441 0.01389 0.12604 0.01482 C 0.13767 0.01574 0.15087 0.02061 0.16215 0.01875 C 0.17344 0.0169 0.18437 0.01065 0.19323 0.00463 C 0.20226 -0.00115 0.2092 -0.00926 0.21632 -0.01736 " pathEditMode="relative" rAng="0" ptsTypes="aaaaaaA">
                                      <p:cBhvr>
                                        <p:cTn id="12" dur="20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00" y="11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 animBg="1"/>
      <p:bldP spid="40973" grpId="0"/>
      <p:bldP spid="40974" grpId="0"/>
      <p:bldP spid="40975" grpId="0" animBg="1"/>
      <p:bldP spid="40975" grpId="1" animBg="1"/>
      <p:bldP spid="4097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38915" name="Picture 4" descr="whitech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5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Rectangle 6"/>
          <p:cNvSpPr>
            <a:spLocks noChangeArrowheads="1"/>
          </p:cNvSpPr>
          <p:nvPr/>
        </p:nvSpPr>
        <p:spPr bwMode="auto">
          <a:xfrm>
            <a:off x="1697038" y="2130426"/>
            <a:ext cx="19304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Photosystem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II</a:t>
            </a:r>
          </a:p>
        </p:txBody>
      </p:sp>
      <p:sp>
        <p:nvSpPr>
          <p:cNvPr id="38918" name="Line 7"/>
          <p:cNvSpPr>
            <a:spLocks noChangeShapeType="1"/>
          </p:cNvSpPr>
          <p:nvPr/>
        </p:nvSpPr>
        <p:spPr bwMode="auto">
          <a:xfrm>
            <a:off x="2820988" y="2733676"/>
            <a:ext cx="1079500" cy="2270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9" name="Freeform 8"/>
          <p:cNvSpPr>
            <a:spLocks/>
          </p:cNvSpPr>
          <p:nvPr/>
        </p:nvSpPr>
        <p:spPr bwMode="auto">
          <a:xfrm>
            <a:off x="4610100" y="4895850"/>
            <a:ext cx="971550" cy="952500"/>
          </a:xfrm>
          <a:custGeom>
            <a:avLst/>
            <a:gdLst>
              <a:gd name="T0" fmla="*/ 0 w 612"/>
              <a:gd name="T1" fmla="*/ 0 h 600"/>
              <a:gd name="T2" fmla="*/ 312 w 612"/>
              <a:gd name="T3" fmla="*/ 600 h 600"/>
              <a:gd name="T4" fmla="*/ 612 w 612"/>
              <a:gd name="T5" fmla="*/ 204 h 600"/>
              <a:gd name="T6" fmla="*/ 0 60000 65536"/>
              <a:gd name="T7" fmla="*/ 0 60000 65536"/>
              <a:gd name="T8" fmla="*/ 0 60000 65536"/>
              <a:gd name="T9" fmla="*/ 0 w 612"/>
              <a:gd name="T10" fmla="*/ 0 h 600"/>
              <a:gd name="T11" fmla="*/ 612 w 612"/>
              <a:gd name="T12" fmla="*/ 600 h 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2" h="600">
                <a:moveTo>
                  <a:pt x="0" y="0"/>
                </a:moveTo>
                <a:lnTo>
                  <a:pt x="312" y="600"/>
                </a:lnTo>
                <a:lnTo>
                  <a:pt x="612" y="20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43018" name="Picture 10" descr="blkarrow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2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676400" y="990601"/>
            <a:ext cx="8642350" cy="4848225"/>
          </a:xfrm>
        </p:spPr>
        <p:txBody>
          <a:bodyPr/>
          <a:lstStyle/>
          <a:p>
            <a:pPr lvl="2"/>
            <a:r>
              <a:rPr lang="en-US" smtClean="0"/>
              <a:t> Enzymes on the thylakoid membrane break water molecules into:</a:t>
            </a:r>
          </a:p>
        </p:txBody>
      </p:sp>
      <p:pic>
        <p:nvPicPr>
          <p:cNvPr id="38923" name="Picture 12" descr="atpsynthas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4" name="Freeform 13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5" name="Freeform 14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6" name="Rectangle 15"/>
          <p:cNvSpPr>
            <a:spLocks noChangeArrowheads="1"/>
          </p:cNvSpPr>
          <p:nvPr/>
        </p:nvSpPr>
        <p:spPr bwMode="auto">
          <a:xfrm>
            <a:off x="4318001" y="5826126"/>
            <a:ext cx="130651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Electron</a:t>
            </a:r>
            <a:br>
              <a:rPr lang="en-US" b="1">
                <a:latin typeface="Calibri" pitchFamily="34" charset="0"/>
              </a:rPr>
            </a:br>
            <a:r>
              <a:rPr lang="en-US" b="1">
                <a:latin typeface="Calibri" pitchFamily="34" charset="0"/>
              </a:rPr>
              <a:t>carriers</a:t>
            </a:r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 flipV="1">
            <a:off x="3903663" y="4513264"/>
            <a:ext cx="2381250" cy="158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5" name="Line 17"/>
          <p:cNvSpPr>
            <a:spLocks noChangeShapeType="1"/>
          </p:cNvSpPr>
          <p:nvPr/>
        </p:nvSpPr>
        <p:spPr bwMode="auto">
          <a:xfrm flipV="1">
            <a:off x="3903663" y="4702175"/>
            <a:ext cx="406400" cy="13795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8929" name="Picture 18" descr="electro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96001" y="43037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30" name="Rectangle 19"/>
          <p:cNvSpPr>
            <a:spLocks noChangeArrowheads="1"/>
          </p:cNvSpPr>
          <p:nvPr/>
        </p:nvSpPr>
        <p:spPr bwMode="auto">
          <a:xfrm>
            <a:off x="2740026" y="5945189"/>
            <a:ext cx="13763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High-energy </a:t>
            </a:r>
            <a:br>
              <a:rPr lang="en-US" b="1">
                <a:latin typeface="Calibri" pitchFamily="34" charset="0"/>
              </a:rPr>
            </a:br>
            <a:r>
              <a:rPr lang="en-US" b="1">
                <a:latin typeface="Calibri" pitchFamily="34" charset="0"/>
              </a:rPr>
              <a:t>electron</a:t>
            </a:r>
          </a:p>
        </p:txBody>
      </p:sp>
    </p:spTree>
    <p:extLst>
      <p:ext uri="{BB962C8B-B14F-4D97-AF65-F5344CB8AC3E}">
        <p14:creationId xmlns:p14="http://schemas.microsoft.com/office/powerpoint/2010/main" val="2815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7" grpId="0"/>
      <p:bldP spid="43024" grpId="0" animBg="1"/>
      <p:bldP spid="43025" grpId="0" animBg="1"/>
      <p:bldP spid="43025" grpId="1" animBg="1"/>
      <p:bldP spid="43025" grpId="2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40963" name="Picture 4" descr="whitech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5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5" name="Rectangle 6"/>
          <p:cNvSpPr>
            <a:spLocks noChangeArrowheads="1"/>
          </p:cNvSpPr>
          <p:nvPr/>
        </p:nvSpPr>
        <p:spPr bwMode="auto">
          <a:xfrm>
            <a:off x="1697038" y="2130426"/>
            <a:ext cx="19304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Photosystem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II</a:t>
            </a:r>
          </a:p>
        </p:txBody>
      </p:sp>
      <p:sp>
        <p:nvSpPr>
          <p:cNvPr id="40966" name="Line 7"/>
          <p:cNvSpPr>
            <a:spLocks noChangeShapeType="1"/>
          </p:cNvSpPr>
          <p:nvPr/>
        </p:nvSpPr>
        <p:spPr bwMode="auto">
          <a:xfrm>
            <a:off x="2820988" y="2733676"/>
            <a:ext cx="1079500" cy="2270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4" name="Freeform 8"/>
          <p:cNvSpPr>
            <a:spLocks/>
          </p:cNvSpPr>
          <p:nvPr/>
        </p:nvSpPr>
        <p:spPr bwMode="auto">
          <a:xfrm>
            <a:off x="4610100" y="4895850"/>
            <a:ext cx="971550" cy="952500"/>
          </a:xfrm>
          <a:custGeom>
            <a:avLst/>
            <a:gdLst>
              <a:gd name="T0" fmla="*/ 0 w 612"/>
              <a:gd name="T1" fmla="*/ 0 h 600"/>
              <a:gd name="T2" fmla="*/ 312 w 612"/>
              <a:gd name="T3" fmla="*/ 600 h 600"/>
              <a:gd name="T4" fmla="*/ 612 w 612"/>
              <a:gd name="T5" fmla="*/ 204 h 600"/>
              <a:gd name="T6" fmla="*/ 0 60000 65536"/>
              <a:gd name="T7" fmla="*/ 0 60000 65536"/>
              <a:gd name="T8" fmla="*/ 0 60000 65536"/>
              <a:gd name="T9" fmla="*/ 0 w 612"/>
              <a:gd name="T10" fmla="*/ 0 h 600"/>
              <a:gd name="T11" fmla="*/ 612 w 612"/>
              <a:gd name="T12" fmla="*/ 600 h 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2" h="600">
                <a:moveTo>
                  <a:pt x="0" y="0"/>
                </a:moveTo>
                <a:lnTo>
                  <a:pt x="312" y="600"/>
                </a:lnTo>
                <a:lnTo>
                  <a:pt x="612" y="20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68" name="Rectangle 9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40969" name="Picture 10" descr="blkarrow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7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828800" y="914401"/>
            <a:ext cx="8642350" cy="4848225"/>
          </a:xfrm>
        </p:spPr>
        <p:txBody>
          <a:bodyPr/>
          <a:lstStyle/>
          <a:p>
            <a:pPr lvl="3"/>
            <a:r>
              <a:rPr lang="en-US" smtClean="0"/>
              <a:t>hydrogen ions</a:t>
            </a:r>
          </a:p>
          <a:p>
            <a:pPr lvl="3"/>
            <a:r>
              <a:rPr lang="en-US" smtClean="0"/>
              <a:t>oxygen atoms</a:t>
            </a:r>
          </a:p>
          <a:p>
            <a:pPr lvl="3"/>
            <a:r>
              <a:rPr lang="en-US" smtClean="0"/>
              <a:t>energized electrons</a:t>
            </a:r>
          </a:p>
          <a:p>
            <a:endParaRPr lang="en-US" smtClean="0"/>
          </a:p>
        </p:txBody>
      </p:sp>
      <p:pic>
        <p:nvPicPr>
          <p:cNvPr id="40971" name="Picture 12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40973" name="Picture 14" descr="atpsynthas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4" name="Freeform 15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75" name="Freeform 16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76" name="Rectangle 17"/>
          <p:cNvSpPr>
            <a:spLocks noChangeArrowheads="1"/>
          </p:cNvSpPr>
          <p:nvPr/>
        </p:nvSpPr>
        <p:spPr bwMode="auto">
          <a:xfrm>
            <a:off x="4318001" y="5826126"/>
            <a:ext cx="130651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Electron</a:t>
            </a:r>
            <a:br>
              <a:rPr lang="en-US" b="1">
                <a:latin typeface="Calibri" pitchFamily="34" charset="0"/>
              </a:rPr>
            </a:br>
            <a:r>
              <a:rPr lang="en-US" b="1">
                <a:latin typeface="Calibri" pitchFamily="34" charset="0"/>
              </a:rPr>
              <a:t>carriers</a:t>
            </a:r>
          </a:p>
        </p:txBody>
      </p:sp>
      <p:sp>
        <p:nvSpPr>
          <p:cNvPr id="40977" name="Line 18"/>
          <p:cNvSpPr>
            <a:spLocks noChangeShapeType="1"/>
          </p:cNvSpPr>
          <p:nvPr/>
        </p:nvSpPr>
        <p:spPr bwMode="auto">
          <a:xfrm flipV="1">
            <a:off x="3903663" y="4513264"/>
            <a:ext cx="2381250" cy="158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5075" name="Picture 19" descr="electro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96001" y="43037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9" name="Rectangle 20"/>
          <p:cNvSpPr>
            <a:spLocks noChangeArrowheads="1"/>
          </p:cNvSpPr>
          <p:nvPr/>
        </p:nvSpPr>
        <p:spPr bwMode="auto">
          <a:xfrm>
            <a:off x="2740026" y="5945189"/>
            <a:ext cx="13763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High-energy </a:t>
            </a:r>
            <a:br>
              <a:rPr lang="en-US" b="1">
                <a:latin typeface="Calibri" pitchFamily="34" charset="0"/>
              </a:rPr>
            </a:br>
            <a:r>
              <a:rPr lang="en-US" b="1">
                <a:latin typeface="Calibri" pitchFamily="34" charset="0"/>
              </a:rPr>
              <a:t>electron</a:t>
            </a:r>
          </a:p>
        </p:txBody>
      </p:sp>
      <p:sp>
        <p:nvSpPr>
          <p:cNvPr id="45077" name="Line 21"/>
          <p:cNvSpPr>
            <a:spLocks noChangeShapeType="1"/>
          </p:cNvSpPr>
          <p:nvPr/>
        </p:nvSpPr>
        <p:spPr bwMode="auto">
          <a:xfrm flipH="1">
            <a:off x="4368800" y="2090738"/>
            <a:ext cx="973138" cy="2495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5078" name="Picture 22" descr="electro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22739" y="4433888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937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 animBg="1"/>
      <p:bldP spid="45064" grpId="1" animBg="1"/>
      <p:bldP spid="45069" grpId="0"/>
      <p:bldP spid="4507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43011" name="Picture 4" descr="whitech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5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Rectangle 6"/>
          <p:cNvSpPr>
            <a:spLocks noChangeArrowheads="1"/>
          </p:cNvSpPr>
          <p:nvPr/>
        </p:nvSpPr>
        <p:spPr bwMode="auto">
          <a:xfrm>
            <a:off x="1697038" y="2130426"/>
            <a:ext cx="19304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Photosystem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II</a:t>
            </a:r>
          </a:p>
        </p:txBody>
      </p:sp>
      <p:sp>
        <p:nvSpPr>
          <p:cNvPr id="43014" name="Line 7"/>
          <p:cNvSpPr>
            <a:spLocks noChangeShapeType="1"/>
          </p:cNvSpPr>
          <p:nvPr/>
        </p:nvSpPr>
        <p:spPr bwMode="auto">
          <a:xfrm>
            <a:off x="2820988" y="2733676"/>
            <a:ext cx="1079500" cy="2270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5" name="Rectangle 8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43016" name="Picture 9" descr="blkarrow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7" name="Picture 10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8" name="Rectangle 11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sp>
        <p:nvSpPr>
          <p:cNvPr id="43019" name="Rectangle 12"/>
          <p:cNvSpPr>
            <a:spLocks noChangeArrowheads="1"/>
          </p:cNvSpPr>
          <p:nvPr/>
        </p:nvSpPr>
        <p:spPr bwMode="auto">
          <a:xfrm>
            <a:off x="1949450" y="1000126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43020" name="Rectangle 13"/>
          <p:cNvSpPr>
            <a:spLocks noChangeArrowheads="1"/>
          </p:cNvSpPr>
          <p:nvPr/>
        </p:nvSpPr>
        <p:spPr bwMode="auto">
          <a:xfrm>
            <a:off x="1752600" y="914401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</a:rPr>
              <a:t>The energized electrons from water replace the high-energy electrons that chlorophyll lost to the electron transport chain.</a:t>
            </a:r>
          </a:p>
        </p:txBody>
      </p:sp>
      <p:pic>
        <p:nvPicPr>
          <p:cNvPr id="43021" name="Picture 14" descr="atpsynthas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2" name="Freeform 15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3" name="Freeform 16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4" name="Line 17"/>
          <p:cNvSpPr>
            <a:spLocks noChangeShapeType="1"/>
          </p:cNvSpPr>
          <p:nvPr/>
        </p:nvSpPr>
        <p:spPr bwMode="auto">
          <a:xfrm flipV="1">
            <a:off x="3903663" y="4513264"/>
            <a:ext cx="2381250" cy="158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3025" name="Picture 18" descr="electro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96001" y="43037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6" name="Rectangle 19"/>
          <p:cNvSpPr>
            <a:spLocks noChangeArrowheads="1"/>
          </p:cNvSpPr>
          <p:nvPr/>
        </p:nvSpPr>
        <p:spPr bwMode="auto">
          <a:xfrm>
            <a:off x="2740026" y="5945189"/>
            <a:ext cx="13763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High-energy </a:t>
            </a:r>
            <a:br>
              <a:rPr lang="en-US" b="1">
                <a:latin typeface="Calibri" pitchFamily="34" charset="0"/>
              </a:rPr>
            </a:br>
            <a:r>
              <a:rPr lang="en-US" b="1">
                <a:latin typeface="Calibri" pitchFamily="34" charset="0"/>
              </a:rPr>
              <a:t>electron</a:t>
            </a:r>
          </a:p>
        </p:txBody>
      </p:sp>
      <p:pic>
        <p:nvPicPr>
          <p:cNvPr id="43027" name="Picture 20" descr="electro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22739" y="4433888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321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45059" name="Picture 4" descr="whitech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0" name="Picture 5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1" name="Rectangle 6"/>
          <p:cNvSpPr>
            <a:spLocks noChangeArrowheads="1"/>
          </p:cNvSpPr>
          <p:nvPr/>
        </p:nvSpPr>
        <p:spPr bwMode="auto">
          <a:xfrm>
            <a:off x="1697038" y="2130426"/>
            <a:ext cx="19304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Photosystem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II</a:t>
            </a:r>
          </a:p>
        </p:txBody>
      </p:sp>
      <p:sp>
        <p:nvSpPr>
          <p:cNvPr id="45062" name="Line 7"/>
          <p:cNvSpPr>
            <a:spLocks noChangeShapeType="1"/>
          </p:cNvSpPr>
          <p:nvPr/>
        </p:nvSpPr>
        <p:spPr bwMode="auto">
          <a:xfrm>
            <a:off x="2820988" y="2733676"/>
            <a:ext cx="1079500" cy="2270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3" name="Rectangle 8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45064" name="Picture 9" descr="blkarrow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5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797050" y="847726"/>
            <a:ext cx="8642350" cy="4848225"/>
          </a:xfrm>
        </p:spPr>
        <p:txBody>
          <a:bodyPr/>
          <a:lstStyle/>
          <a:p>
            <a:pPr lvl="3">
              <a:buFontTx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45066" name="Picture 11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1949450" y="1000126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45068" name="Rectangle 13"/>
          <p:cNvSpPr>
            <a:spLocks noChangeArrowheads="1"/>
          </p:cNvSpPr>
          <p:nvPr/>
        </p:nvSpPr>
        <p:spPr bwMode="auto">
          <a:xfrm>
            <a:off x="1752600" y="914401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</a:rPr>
              <a:t>As plants remove electrons from water, oxygen is left behind and is released into the air.</a:t>
            </a:r>
          </a:p>
        </p:txBody>
      </p:sp>
      <p:sp>
        <p:nvSpPr>
          <p:cNvPr id="45069" name="Rectangle 14"/>
          <p:cNvSpPr>
            <a:spLocks noChangeArrowheads="1"/>
          </p:cNvSpPr>
          <p:nvPr/>
        </p:nvSpPr>
        <p:spPr bwMode="auto">
          <a:xfrm>
            <a:off x="4381500" y="3124200"/>
            <a:ext cx="533400" cy="400050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5070" name="Rectangle 15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45071" name="Picture 16" descr="atpsynthas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2" name="Freeform 17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3" name="Freeform 18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4" name="Line 19"/>
          <p:cNvSpPr>
            <a:spLocks noChangeShapeType="1"/>
          </p:cNvSpPr>
          <p:nvPr/>
        </p:nvSpPr>
        <p:spPr bwMode="auto">
          <a:xfrm flipV="1">
            <a:off x="3903663" y="4513264"/>
            <a:ext cx="2381250" cy="158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5075" name="Picture 20" descr="electro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96001" y="43037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6" name="Rectangle 21"/>
          <p:cNvSpPr>
            <a:spLocks noChangeArrowheads="1"/>
          </p:cNvSpPr>
          <p:nvPr/>
        </p:nvSpPr>
        <p:spPr bwMode="auto">
          <a:xfrm>
            <a:off x="2740026" y="5945189"/>
            <a:ext cx="13763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High-energy </a:t>
            </a:r>
            <a:br>
              <a:rPr lang="en-US" b="1">
                <a:latin typeface="Calibri" pitchFamily="34" charset="0"/>
              </a:rPr>
            </a:br>
            <a:r>
              <a:rPr lang="en-US" b="1">
                <a:latin typeface="Calibri" pitchFamily="34" charset="0"/>
              </a:rPr>
              <a:t>electron</a:t>
            </a:r>
          </a:p>
        </p:txBody>
      </p:sp>
      <p:pic>
        <p:nvPicPr>
          <p:cNvPr id="45077" name="Picture 22" descr="electro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22739" y="4433888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000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5" descr="photosynthes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9074" y="538766"/>
            <a:ext cx="627221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 Box 6"/>
          <p:cNvSpPr txBox="1">
            <a:spLocks noChangeArrowheads="1"/>
          </p:cNvSpPr>
          <p:nvPr/>
        </p:nvSpPr>
        <p:spPr bwMode="auto">
          <a:xfrm>
            <a:off x="2438400" y="5029201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89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47107" name="Picture 4" descr="whitech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8" name="Picture 5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9" name="Rectangle 6"/>
          <p:cNvSpPr>
            <a:spLocks noChangeArrowheads="1"/>
          </p:cNvSpPr>
          <p:nvPr/>
        </p:nvSpPr>
        <p:spPr bwMode="auto">
          <a:xfrm>
            <a:off x="1697038" y="2130426"/>
            <a:ext cx="19304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Photosystem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II</a:t>
            </a:r>
          </a:p>
        </p:txBody>
      </p:sp>
      <p:sp>
        <p:nvSpPr>
          <p:cNvPr id="47110" name="Line 7"/>
          <p:cNvSpPr>
            <a:spLocks noChangeShapeType="1"/>
          </p:cNvSpPr>
          <p:nvPr/>
        </p:nvSpPr>
        <p:spPr bwMode="auto">
          <a:xfrm>
            <a:off x="2820988" y="2733676"/>
            <a:ext cx="1079500" cy="2270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1" name="Rectangle 8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47112" name="Picture 9" descr="blkarrow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3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797050" y="847726"/>
            <a:ext cx="8642350" cy="4848225"/>
          </a:xfrm>
        </p:spPr>
        <p:txBody>
          <a:bodyPr/>
          <a:lstStyle/>
          <a:p>
            <a:pPr lvl="3">
              <a:buFontTx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47114" name="Picture 11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5" name="Rectangle 12"/>
          <p:cNvSpPr>
            <a:spLocks noChangeArrowheads="1"/>
          </p:cNvSpPr>
          <p:nvPr/>
        </p:nvSpPr>
        <p:spPr bwMode="auto">
          <a:xfrm>
            <a:off x="1949450" y="1000126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47116" name="Rectangle 13"/>
          <p:cNvSpPr>
            <a:spLocks noChangeArrowheads="1"/>
          </p:cNvSpPr>
          <p:nvPr/>
        </p:nvSpPr>
        <p:spPr bwMode="auto">
          <a:xfrm>
            <a:off x="1828800" y="914401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</a:rPr>
              <a:t>The hydrogen ions left behind when water is broken apart are released inside the thylakoid membrane.</a:t>
            </a:r>
          </a:p>
        </p:txBody>
      </p:sp>
      <p:sp>
        <p:nvSpPr>
          <p:cNvPr id="47117" name="Rectangle 14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47118" name="Picture 15" descr="atpsynthas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9" name="Freeform 16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20" name="Freeform 17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21" name="Line 18"/>
          <p:cNvSpPr>
            <a:spLocks noChangeShapeType="1"/>
          </p:cNvSpPr>
          <p:nvPr/>
        </p:nvSpPr>
        <p:spPr bwMode="auto">
          <a:xfrm flipV="1">
            <a:off x="3903663" y="4513264"/>
            <a:ext cx="2381250" cy="158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7122" name="Picture 19" descr="electro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96001" y="43037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23" name="Rectangle 20"/>
          <p:cNvSpPr>
            <a:spLocks noChangeArrowheads="1"/>
          </p:cNvSpPr>
          <p:nvPr/>
        </p:nvSpPr>
        <p:spPr bwMode="auto">
          <a:xfrm>
            <a:off x="2740026" y="5945189"/>
            <a:ext cx="13763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High-energy </a:t>
            </a:r>
            <a:br>
              <a:rPr lang="en-US" b="1">
                <a:latin typeface="Calibri" pitchFamily="34" charset="0"/>
              </a:rPr>
            </a:br>
            <a:r>
              <a:rPr lang="en-US" b="1">
                <a:latin typeface="Calibri" pitchFamily="34" charset="0"/>
              </a:rPr>
              <a:t>electron</a:t>
            </a:r>
          </a:p>
        </p:txBody>
      </p:sp>
      <p:pic>
        <p:nvPicPr>
          <p:cNvPr id="47124" name="Picture 21" descr="electro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22739" y="4433888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886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4" name="Picture 3" descr="arrw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241743">
            <a:off x="4854575" y="2614613"/>
            <a:ext cx="1016000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49156" name="Picture 5" descr="whitecha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7" name="Picture 6" descr="leftarro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8" name="Rectangle 7"/>
          <p:cNvSpPr>
            <a:spLocks noChangeArrowheads="1"/>
          </p:cNvSpPr>
          <p:nvPr/>
        </p:nvSpPr>
        <p:spPr bwMode="auto">
          <a:xfrm>
            <a:off x="1697038" y="2130426"/>
            <a:ext cx="19304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Photosystem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II</a:t>
            </a:r>
          </a:p>
        </p:txBody>
      </p:sp>
      <p:sp>
        <p:nvSpPr>
          <p:cNvPr id="49159" name="Line 8"/>
          <p:cNvSpPr>
            <a:spLocks noChangeShapeType="1"/>
          </p:cNvSpPr>
          <p:nvPr/>
        </p:nvSpPr>
        <p:spPr bwMode="auto">
          <a:xfrm>
            <a:off x="2820988" y="2733676"/>
            <a:ext cx="1079500" cy="2270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3257" name="Picture 9" descr="electr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22739" y="4433888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1" name="Rectangle 10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49162" name="Picture 11" descr="blkarrow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3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1797050" y="847726"/>
            <a:ext cx="8642350" cy="4848225"/>
          </a:xfrm>
        </p:spPr>
        <p:txBody>
          <a:bodyPr/>
          <a:lstStyle/>
          <a:p>
            <a:pPr lvl="3">
              <a:buFontTx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49164" name="Rectangle 13"/>
          <p:cNvSpPr>
            <a:spLocks noChangeArrowheads="1"/>
          </p:cNvSpPr>
          <p:nvPr/>
        </p:nvSpPr>
        <p:spPr bwMode="auto">
          <a:xfrm>
            <a:off x="1949450" y="1000126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49165" name="Rectangle 14"/>
          <p:cNvSpPr>
            <a:spLocks noChangeArrowheads="1"/>
          </p:cNvSpPr>
          <p:nvPr/>
        </p:nvSpPr>
        <p:spPr bwMode="auto">
          <a:xfrm>
            <a:off x="1752600" y="838201"/>
            <a:ext cx="85661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</a:rPr>
              <a:t>Energy from the electrons is used to transport H</a:t>
            </a:r>
            <a:r>
              <a:rPr lang="en-US" sz="2400" baseline="30000">
                <a:latin typeface="Calibri" pitchFamily="34" charset="0"/>
              </a:rPr>
              <a:t>+</a:t>
            </a:r>
            <a:r>
              <a:rPr lang="en-US" sz="2400">
                <a:latin typeface="Calibri" pitchFamily="34" charset="0"/>
              </a:rPr>
              <a:t> ions from the stroma into the inner thylakoid space.</a:t>
            </a:r>
          </a:p>
        </p:txBody>
      </p:sp>
      <p:sp>
        <p:nvSpPr>
          <p:cNvPr id="49166" name="Rectangle 15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49167" name="Picture 16" descr="atpsynthas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8" name="Freeform 17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9" name="Freeform 18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53267" name="Picture 19" descr="H===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68" name="Picture 20" descr="H===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69" name="Picture 21" descr="H===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48551" y="19939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70" name="Picture 22" descr="H===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53101" y="27511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71" name="Picture 23" descr="H===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3089" y="556418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9057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4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926 C 0.01441 -0.00717 0.02899 -0.00486 0.0441 -0.00115 C 0.05937 0.00255 0.07812 0.01019 0.09167 0.01274 C 0.10521 0.01551 0.11441 0.01389 0.12604 0.01482 C 0.13767 0.01574 0.15087 0.02061 0.16215 0.01875 C 0.17344 0.0169 0.18437 0.01065 0.19323 0.00463 C 0.20226 -0.00115 0.2092 -0.00926 0.21632 -0.01736 " pathEditMode="relative" rAng="0" ptsTypes="aaaaaaA">
                                      <p:cBhvr>
                                        <p:cTn id="6" dur="2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00" y="1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4000" accel="50000" decel="50000" fill="remove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22222E-6 -2.36994E-6 L -0.10313 -0.47352 " pathEditMode="relative" ptsTypes="AA">
                                      <p:cBhvr>
                                        <p:cTn id="8" dur="2000" fill="hold"/>
                                        <p:tgtEl>
                                          <p:spTgt spid="532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Oval 2"/>
          <p:cNvSpPr>
            <a:spLocks noChangeArrowheads="1"/>
          </p:cNvSpPr>
          <p:nvPr/>
        </p:nvSpPr>
        <p:spPr bwMode="auto">
          <a:xfrm>
            <a:off x="5489576" y="5978525"/>
            <a:ext cx="1858963" cy="450850"/>
          </a:xfrm>
          <a:prstGeom prst="ellipse">
            <a:avLst/>
          </a:prstGeom>
          <a:solidFill>
            <a:srgbClr val="FFFF00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51202" name="Picture 3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3" name="Picture 4" descr="arrw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241743">
            <a:off x="4854575" y="2614613"/>
            <a:ext cx="1016000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1" name="Rectangle 5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51205" name="Picture 6" descr="whitecha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6" name="Picture 7" descr="leftarro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7" name="Rectangle 8"/>
          <p:cNvSpPr>
            <a:spLocks noChangeArrowheads="1"/>
          </p:cNvSpPr>
          <p:nvPr/>
        </p:nvSpPr>
        <p:spPr bwMode="auto">
          <a:xfrm>
            <a:off x="1697038" y="2130426"/>
            <a:ext cx="19304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Photosystem II</a:t>
            </a:r>
          </a:p>
        </p:txBody>
      </p:sp>
      <p:sp>
        <p:nvSpPr>
          <p:cNvPr id="51208" name="Line 9"/>
          <p:cNvSpPr>
            <a:spLocks noChangeShapeType="1"/>
          </p:cNvSpPr>
          <p:nvPr/>
        </p:nvSpPr>
        <p:spPr bwMode="auto">
          <a:xfrm>
            <a:off x="2820988" y="2733676"/>
            <a:ext cx="1079500" cy="2270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9" name="Rectangle 10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51210" name="Picture 11" descr="blkarrow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1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1797050" y="847726"/>
            <a:ext cx="8642350" cy="4848225"/>
          </a:xfrm>
        </p:spPr>
        <p:txBody>
          <a:bodyPr/>
          <a:lstStyle/>
          <a:p>
            <a:pPr lvl="3">
              <a:buFontTx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51212" name="Picture 13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3" name="Rectangle 14"/>
          <p:cNvSpPr>
            <a:spLocks noChangeArrowheads="1"/>
          </p:cNvSpPr>
          <p:nvPr/>
        </p:nvSpPr>
        <p:spPr bwMode="auto">
          <a:xfrm>
            <a:off x="1949450" y="1000126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51214" name="Rectangle 15"/>
          <p:cNvSpPr>
            <a:spLocks noChangeArrowheads="1"/>
          </p:cNvSpPr>
          <p:nvPr/>
        </p:nvSpPr>
        <p:spPr bwMode="auto">
          <a:xfrm>
            <a:off x="1752600" y="990601"/>
            <a:ext cx="852170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</a:rPr>
              <a:t>High-energy electrons move through the electron transport chain from photosystem II to photosystem I.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latin typeface="Calibri" pitchFamily="34" charset="0"/>
            </a:endParaRPr>
          </a:p>
        </p:txBody>
      </p:sp>
      <p:sp>
        <p:nvSpPr>
          <p:cNvPr id="51215" name="Rectangle 16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51216" name="Picture 17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17" name="Picture 18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48551" y="19939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15" name="Line 19"/>
          <p:cNvSpPr>
            <a:spLocks noChangeShapeType="1"/>
          </p:cNvSpPr>
          <p:nvPr/>
        </p:nvSpPr>
        <p:spPr bwMode="auto">
          <a:xfrm flipH="1">
            <a:off x="6443663" y="4456113"/>
            <a:ext cx="450850" cy="1522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1219" name="Picture 20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53101" y="27511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17" name="Rectangle 21"/>
          <p:cNvSpPr>
            <a:spLocks noChangeArrowheads="1"/>
          </p:cNvSpPr>
          <p:nvPr/>
        </p:nvSpPr>
        <p:spPr bwMode="auto">
          <a:xfrm>
            <a:off x="5487989" y="6018213"/>
            <a:ext cx="153465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Photosystem I</a:t>
            </a:r>
          </a:p>
        </p:txBody>
      </p:sp>
      <p:pic>
        <p:nvPicPr>
          <p:cNvPr id="51221" name="Picture 22" descr="atpsynthas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2" name="Freeform 23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23" name="Freeform 24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51224" name="Picture 25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3089" y="556418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22" name="Picture 26" descr="electron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48114" y="44307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1836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87283E-6 C 0.00521 -0.00161 0.01094 -0.00323 0.02257 -0.00208 C 0.03438 -0.00092 0.05486 0.00324 0.06997 0.00648 C 0.0849 0.00971 0.10087 0.01434 0.11233 0.01688 C 0.12379 0.01943 0.12952 0.02058 0.13854 0.02128 C 0.14722 0.02197 0.15434 0.02336 0.16441 0.02128 C 0.17448 0.01919 0.1849 0.01943 0.19879 0.00856 C 0.21267 -0.00231 0.22952 -0.03445 0.24792 -0.04439 C 0.2658 -0.05433 0.28698 -0.05248 0.30833 -0.05063 " pathEditMode="relative" rAng="0" ptsTypes="aaaaaaaaA">
                                      <p:cBhvr>
                                        <p:cTn id="6" dur="2000" fill="hold"/>
                                        <p:tgtEl>
                                          <p:spTgt spid="55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00" y="-1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nimBg="1"/>
      <p:bldP spid="55315" grpId="0" animBg="1"/>
      <p:bldP spid="553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Oval 2"/>
          <p:cNvSpPr>
            <a:spLocks noChangeArrowheads="1"/>
          </p:cNvSpPr>
          <p:nvPr/>
        </p:nvSpPr>
        <p:spPr bwMode="auto">
          <a:xfrm>
            <a:off x="5489576" y="5978525"/>
            <a:ext cx="1858963" cy="450850"/>
          </a:xfrm>
          <a:prstGeom prst="ellipse">
            <a:avLst/>
          </a:prstGeom>
          <a:solidFill>
            <a:srgbClr val="FFFF00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53250" name="Picture 3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1" name="Picture 4" descr="arrw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241743">
            <a:off x="4854575" y="2614613"/>
            <a:ext cx="1016000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53253" name="Picture 6" descr="whitecha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4" name="Picture 7" descr="leftarro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5" name="Rectangle 8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53256" name="Picture 9" descr="blkarrow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7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797050" y="847726"/>
            <a:ext cx="8642350" cy="4848225"/>
          </a:xfrm>
        </p:spPr>
        <p:txBody>
          <a:bodyPr/>
          <a:lstStyle/>
          <a:p>
            <a:pPr lvl="3">
              <a:buFontTx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53258" name="Picture 11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9" name="Rectangle 12"/>
          <p:cNvSpPr>
            <a:spLocks noChangeArrowheads="1"/>
          </p:cNvSpPr>
          <p:nvPr/>
        </p:nvSpPr>
        <p:spPr bwMode="auto">
          <a:xfrm>
            <a:off x="1949450" y="1000126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53260" name="Rectangle 13"/>
          <p:cNvSpPr>
            <a:spLocks noChangeArrowheads="1"/>
          </p:cNvSpPr>
          <p:nvPr/>
        </p:nvSpPr>
        <p:spPr bwMode="auto">
          <a:xfrm>
            <a:off x="1752601" y="914401"/>
            <a:ext cx="7910513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</a:rPr>
              <a:t>Pigments in photosystem I use energy from light to re-energize the electrons.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latin typeface="Calibri" pitchFamily="34" charset="0"/>
            </a:endParaRPr>
          </a:p>
        </p:txBody>
      </p:sp>
      <p:sp>
        <p:nvSpPr>
          <p:cNvPr id="53261" name="Rectangle 14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53262" name="Picture 15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63" name="Picture 16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53101" y="27511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64" name="Picture 17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48551" y="19939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62" name="Picture 18" descr="leftarro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947947">
            <a:off x="5773738" y="1931988"/>
            <a:ext cx="16510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63" name="Picture 19" descr="electro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53226" y="4078288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7" name="Rectangle 20"/>
          <p:cNvSpPr>
            <a:spLocks noChangeArrowheads="1"/>
          </p:cNvSpPr>
          <p:nvPr/>
        </p:nvSpPr>
        <p:spPr bwMode="auto">
          <a:xfrm>
            <a:off x="5487989" y="6018213"/>
            <a:ext cx="153465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Photosystem I</a:t>
            </a:r>
          </a:p>
        </p:txBody>
      </p:sp>
      <p:pic>
        <p:nvPicPr>
          <p:cNvPr id="53268" name="Picture 21" descr="atpsynthas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9" name="Freeform 22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0" name="Freeform 23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53271" name="Picture 24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3089" y="556418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72" name="Line 25"/>
          <p:cNvSpPr>
            <a:spLocks noChangeShapeType="1"/>
          </p:cNvSpPr>
          <p:nvPr/>
        </p:nvSpPr>
        <p:spPr bwMode="auto">
          <a:xfrm flipH="1">
            <a:off x="6443663" y="4456113"/>
            <a:ext cx="450850" cy="1522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2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573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4335E-6 C 0.00937 0.00763 0.01892 0.01549 0.02725 0.02613 C 0.03541 0.03653 0.04409 0.04833 0.04948 0.06289 C 0.05486 0.07746 0.05712 0.09942 0.05972 0.11307 C 0.06232 0.12694 0.06354 0.13619 0.06493 0.1459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0" y="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8" name="Picture 3" descr="arrw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241743">
            <a:off x="4854575" y="2614613"/>
            <a:ext cx="1016000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55300" name="Picture 5" descr="whitecha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6" descr="leftarro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2" name="Rectangle 7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55303" name="Picture 8" descr="blkarrow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4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797050" y="847726"/>
            <a:ext cx="8642350" cy="4848225"/>
          </a:xfrm>
        </p:spPr>
        <p:txBody>
          <a:bodyPr/>
          <a:lstStyle/>
          <a:p>
            <a:pPr lvl="3">
              <a:buFontTx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55305" name="Picture 10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1949450" y="1000126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55307" name="Rectangle 12"/>
          <p:cNvSpPr>
            <a:spLocks noChangeArrowheads="1"/>
          </p:cNvSpPr>
          <p:nvPr/>
        </p:nvSpPr>
        <p:spPr bwMode="auto">
          <a:xfrm>
            <a:off x="1676400" y="838201"/>
            <a:ext cx="8434388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buFontTx/>
              <a:buChar char="•"/>
            </a:pPr>
            <a:r>
              <a:rPr lang="en-US" sz="2400">
                <a:latin typeface="Calibri" pitchFamily="34" charset="0"/>
              </a:rPr>
              <a:t>NADP</a:t>
            </a:r>
            <a:r>
              <a:rPr lang="en-US" sz="2400" baseline="30000">
                <a:latin typeface="Calibri" pitchFamily="34" charset="0"/>
              </a:rPr>
              <a:t>+</a:t>
            </a:r>
            <a:r>
              <a:rPr lang="en-US" sz="2400">
                <a:latin typeface="Calibri" pitchFamily="34" charset="0"/>
              </a:rPr>
              <a:t> then picks up these high-energy electrons, along with H</a:t>
            </a:r>
            <a:r>
              <a:rPr lang="en-US" sz="2400" baseline="30000">
                <a:latin typeface="Calibri" pitchFamily="34" charset="0"/>
              </a:rPr>
              <a:t>+</a:t>
            </a:r>
            <a:r>
              <a:rPr lang="en-US" sz="2400">
                <a:latin typeface="Calibri" pitchFamily="34" charset="0"/>
              </a:rPr>
              <a:t> ions, and becomes NADPH.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Calibri" pitchFamily="34" charset="0"/>
              </a:rPr>
              <a:t>		</a:t>
            </a:r>
          </a:p>
        </p:txBody>
      </p:sp>
      <p:sp>
        <p:nvSpPr>
          <p:cNvPr id="55308" name="Rectangle 13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55309" name="Picture 14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0" name="Picture 15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53101" y="27511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1" name="Picture 16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48551" y="19939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2" name="Picture 17" descr="leftarro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947947">
            <a:off x="5773738" y="1931988"/>
            <a:ext cx="16510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13" name="Rectangle 18"/>
          <p:cNvSpPr>
            <a:spLocks noChangeArrowheads="1"/>
          </p:cNvSpPr>
          <p:nvPr/>
        </p:nvSpPr>
        <p:spPr bwMode="auto">
          <a:xfrm>
            <a:off x="8775700" y="5353051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59411" name="Picture 19" descr="electro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05626" y="41640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5" name="Picture 20" descr="atpsynthas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16" name="Freeform 21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7" name="Freeform 22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55318" name="Picture 23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3089" y="556418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16" name="Rectangle 24"/>
          <p:cNvSpPr>
            <a:spLocks noChangeArrowheads="1"/>
          </p:cNvSpPr>
          <p:nvPr/>
        </p:nvSpPr>
        <p:spPr bwMode="auto">
          <a:xfrm>
            <a:off x="6740525" y="5476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 NADP</a:t>
            </a:r>
            <a:r>
              <a:rPr lang="en-US" b="1" baseline="30000">
                <a:solidFill>
                  <a:srgbClr val="000000"/>
                </a:solidFill>
                <a:latin typeface="Calibri" pitchFamily="34" charset="0"/>
              </a:rPr>
              <a:t>+</a:t>
            </a:r>
          </a:p>
        </p:txBody>
      </p:sp>
      <p:pic>
        <p:nvPicPr>
          <p:cNvPr id="59417" name="Picture 25" descr="H===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13563" y="5745163"/>
            <a:ext cx="4381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18" name="Rectangle 26"/>
          <p:cNvSpPr>
            <a:spLocks noChangeArrowheads="1"/>
          </p:cNvSpPr>
          <p:nvPr/>
        </p:nvSpPr>
        <p:spPr bwMode="auto">
          <a:xfrm>
            <a:off x="6704013" y="5788026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9419" name="Rectangle 27"/>
          <p:cNvSpPr>
            <a:spLocks noChangeArrowheads="1"/>
          </p:cNvSpPr>
          <p:nvPr/>
        </p:nvSpPr>
        <p:spPr bwMode="auto">
          <a:xfrm>
            <a:off x="7864475" y="6065839"/>
            <a:ext cx="935038" cy="293687"/>
          </a:xfrm>
          <a:prstGeom prst="rect">
            <a:avLst/>
          </a:prstGeom>
          <a:solidFill>
            <a:srgbClr val="ECB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 NADPH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23" name="Rectangle 28"/>
          <p:cNvSpPr>
            <a:spLocks noChangeArrowheads="1"/>
          </p:cNvSpPr>
          <p:nvPr/>
        </p:nvSpPr>
        <p:spPr bwMode="auto">
          <a:xfrm>
            <a:off x="7523163" y="6100764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59421" name="Picture 29" descr="goldarrow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15138" y="4960939"/>
            <a:ext cx="1689100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22" name="Picture 30" descr="electro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15214" y="50022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474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09827E-6 C 0.00886 0.00763 0.01771 0.01526 0.02535 0.02544 C 0.03299 0.03561 0.04097 0.04717 0.04601 0.06128 C 0.05104 0.07538 0.05313 0.09665 0.05556 0.11006 C 0.05799 0.12347 0.05903 0.13249 0.06024 0.14174 " pathEditMode="relative" ptsTypes="aaaaA">
                                      <p:cBhvr>
                                        <p:cTn id="8" dur="20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9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6" grpId="0"/>
      <p:bldP spid="59418" grpId="0"/>
      <p:bldP spid="594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6" name="Picture 3" descr="arrw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241743">
            <a:off x="4854575" y="2614613"/>
            <a:ext cx="1016000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57348" name="Picture 5" descr="whitecha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Picture 6" descr="leftarro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Rectangle 7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57351" name="Picture 8" descr="blkarrow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2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797050" y="847726"/>
            <a:ext cx="8642350" cy="4848225"/>
          </a:xfrm>
        </p:spPr>
        <p:txBody>
          <a:bodyPr/>
          <a:lstStyle/>
          <a:p>
            <a:pPr lvl="3">
              <a:buFontTx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57353" name="Picture 10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4" name="Rectangle 11"/>
          <p:cNvSpPr>
            <a:spLocks noChangeArrowheads="1"/>
          </p:cNvSpPr>
          <p:nvPr/>
        </p:nvSpPr>
        <p:spPr bwMode="auto">
          <a:xfrm>
            <a:off x="1949450" y="1000126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57355" name="Rectangle 12"/>
          <p:cNvSpPr>
            <a:spLocks noChangeArrowheads="1"/>
          </p:cNvSpPr>
          <p:nvPr/>
        </p:nvSpPr>
        <p:spPr bwMode="auto">
          <a:xfrm>
            <a:off x="1752600" y="838201"/>
            <a:ext cx="81597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buFontTx/>
              <a:buChar char="•"/>
            </a:pPr>
            <a:r>
              <a:rPr lang="en-US" sz="2400">
                <a:latin typeface="Calibri" pitchFamily="34" charset="0"/>
              </a:rPr>
              <a:t>As electrons are passed from chlorophyll to NADP</a:t>
            </a:r>
            <a:r>
              <a:rPr lang="en-US" sz="2400" baseline="30000">
                <a:latin typeface="Calibri" pitchFamily="34" charset="0"/>
              </a:rPr>
              <a:t>+</a:t>
            </a:r>
            <a:r>
              <a:rPr lang="en-US" sz="2400">
                <a:latin typeface="Calibri" pitchFamily="34" charset="0"/>
              </a:rPr>
              <a:t>, more H</a:t>
            </a:r>
            <a:r>
              <a:rPr lang="en-US" sz="2400" baseline="30000">
                <a:latin typeface="Calibri" pitchFamily="34" charset="0"/>
              </a:rPr>
              <a:t>+</a:t>
            </a:r>
            <a:r>
              <a:rPr lang="en-US" sz="2400">
                <a:latin typeface="Calibri" pitchFamily="34" charset="0"/>
              </a:rPr>
              <a:t> ions are pumped across the membrane.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latin typeface="Calibri" pitchFamily="34" charset="0"/>
            </a:endParaRPr>
          </a:p>
        </p:txBody>
      </p:sp>
      <p:sp>
        <p:nvSpPr>
          <p:cNvPr id="57356" name="Rectangle 13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57357" name="Picture 14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8" name="Picture 15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53101" y="27511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6" name="Picture 16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3089" y="556418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60" name="Picture 17" descr="leftarro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947947">
            <a:off x="5773738" y="1931988"/>
            <a:ext cx="16510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61" name="Rectangle 18"/>
          <p:cNvSpPr>
            <a:spLocks noChangeArrowheads="1"/>
          </p:cNvSpPr>
          <p:nvPr/>
        </p:nvSpPr>
        <p:spPr bwMode="auto">
          <a:xfrm>
            <a:off x="7077076" y="5788026"/>
            <a:ext cx="25241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7362" name="Rectangle 19"/>
          <p:cNvSpPr>
            <a:spLocks noChangeArrowheads="1"/>
          </p:cNvSpPr>
          <p:nvPr/>
        </p:nvSpPr>
        <p:spPr bwMode="auto">
          <a:xfrm>
            <a:off x="8775700" y="5353051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7363" name="Rectangle 20"/>
          <p:cNvSpPr>
            <a:spLocks noChangeArrowheads="1"/>
          </p:cNvSpPr>
          <p:nvPr/>
        </p:nvSpPr>
        <p:spPr bwMode="auto">
          <a:xfrm>
            <a:off x="7896226" y="6100764"/>
            <a:ext cx="25241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57364" name="Picture 21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48551" y="19939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65" name="Picture 22" descr="atpsynthas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66" name="Freeform 23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7" name="Freeform 24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8" name="Rectangle 25"/>
          <p:cNvSpPr>
            <a:spLocks noChangeArrowheads="1"/>
          </p:cNvSpPr>
          <p:nvPr/>
        </p:nvSpPr>
        <p:spPr bwMode="auto">
          <a:xfrm>
            <a:off x="6740525" y="5476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 NADP</a:t>
            </a:r>
            <a:r>
              <a:rPr lang="en-US" b="1" baseline="30000">
                <a:solidFill>
                  <a:srgbClr val="000000"/>
                </a:solidFill>
                <a:latin typeface="Calibri" pitchFamily="34" charset="0"/>
              </a:rPr>
              <a:t>+</a:t>
            </a:r>
          </a:p>
        </p:txBody>
      </p:sp>
      <p:pic>
        <p:nvPicPr>
          <p:cNvPr id="57369" name="Picture 26" descr="H===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13563" y="5745163"/>
            <a:ext cx="4381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70" name="Rectangle 27"/>
          <p:cNvSpPr>
            <a:spLocks noChangeArrowheads="1"/>
          </p:cNvSpPr>
          <p:nvPr/>
        </p:nvSpPr>
        <p:spPr bwMode="auto">
          <a:xfrm>
            <a:off x="6704013" y="5788026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7371" name="Rectangle 28"/>
          <p:cNvSpPr>
            <a:spLocks noChangeArrowheads="1"/>
          </p:cNvSpPr>
          <p:nvPr/>
        </p:nvSpPr>
        <p:spPr bwMode="auto">
          <a:xfrm>
            <a:off x="7864475" y="6065839"/>
            <a:ext cx="935038" cy="293687"/>
          </a:xfrm>
          <a:prstGeom prst="rect">
            <a:avLst/>
          </a:prstGeom>
          <a:solidFill>
            <a:srgbClr val="ECB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 NADPH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7372" name="Rectangle 29"/>
          <p:cNvSpPr>
            <a:spLocks noChangeArrowheads="1"/>
          </p:cNvSpPr>
          <p:nvPr/>
        </p:nvSpPr>
        <p:spPr bwMode="auto">
          <a:xfrm>
            <a:off x="7523163" y="6100764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57373" name="Picture 30" descr="goldarrow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15138" y="4960939"/>
            <a:ext cx="1689100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74" name="Picture 31" descr="electron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415214" y="50022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168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36994E-6 L -0.10313 -0.47352 " pathEditMode="relative" ptsTypes="AA">
                                      <p:cBhvr>
                                        <p:cTn id="6" dur="2000" fill="hold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4" name="Picture 3" descr="arrw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241743">
            <a:off x="4854575" y="2614613"/>
            <a:ext cx="1016000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59396" name="Picture 5" descr="whitecha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7" name="Picture 6" descr="leftarro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8" name="Rectangle 7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59399" name="Picture 8" descr="blkarrow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0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797050" y="847726"/>
            <a:ext cx="8642350" cy="4848225"/>
          </a:xfrm>
        </p:spPr>
        <p:txBody>
          <a:bodyPr/>
          <a:lstStyle/>
          <a:p>
            <a:pPr lvl="3">
              <a:buFontTx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59401" name="Rectangle 10"/>
          <p:cNvSpPr>
            <a:spLocks noChangeArrowheads="1"/>
          </p:cNvSpPr>
          <p:nvPr/>
        </p:nvSpPr>
        <p:spPr bwMode="auto">
          <a:xfrm>
            <a:off x="1949450" y="1000126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59402" name="Rectangle 11"/>
          <p:cNvSpPr>
            <a:spLocks noChangeArrowheads="1"/>
          </p:cNvSpPr>
          <p:nvPr/>
        </p:nvSpPr>
        <p:spPr bwMode="auto">
          <a:xfrm>
            <a:off x="1828801" y="838200"/>
            <a:ext cx="8334375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</a:rPr>
              <a:t>Soon, the inside of the membrane fills up with positively charged hydrogen ions, which makes the outside of the membrane negatively charged.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latin typeface="Calibri" pitchFamily="34" charset="0"/>
            </a:endParaRPr>
          </a:p>
        </p:txBody>
      </p:sp>
      <p:sp>
        <p:nvSpPr>
          <p:cNvPr id="59403" name="Rectangle 12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63501" name="Picture 13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3089" y="556418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05" name="Picture 14" descr="leftarro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947947">
            <a:off x="5773738" y="1931988"/>
            <a:ext cx="16510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6" name="Rectangle 15"/>
          <p:cNvSpPr>
            <a:spLocks noChangeArrowheads="1"/>
          </p:cNvSpPr>
          <p:nvPr/>
        </p:nvSpPr>
        <p:spPr bwMode="auto">
          <a:xfrm>
            <a:off x="8775700" y="5353051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59407" name="Picture 16" descr="atpsynthas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8" name="Freeform 17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9" name="Freeform 18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10" name="Rectangle 19"/>
          <p:cNvSpPr>
            <a:spLocks noChangeArrowheads="1"/>
          </p:cNvSpPr>
          <p:nvPr/>
        </p:nvSpPr>
        <p:spPr bwMode="auto">
          <a:xfrm>
            <a:off x="6740525" y="5476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 NADP</a:t>
            </a:r>
            <a:r>
              <a:rPr lang="en-US" b="1" baseline="30000">
                <a:solidFill>
                  <a:srgbClr val="000000"/>
                </a:solidFill>
                <a:latin typeface="Calibri" pitchFamily="34" charset="0"/>
              </a:rPr>
              <a:t>+</a:t>
            </a:r>
          </a:p>
        </p:txBody>
      </p:sp>
      <p:pic>
        <p:nvPicPr>
          <p:cNvPr id="59411" name="Picture 20" descr="H===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13563" y="5745163"/>
            <a:ext cx="4381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12" name="Rectangle 21"/>
          <p:cNvSpPr>
            <a:spLocks noChangeArrowheads="1"/>
          </p:cNvSpPr>
          <p:nvPr/>
        </p:nvSpPr>
        <p:spPr bwMode="auto">
          <a:xfrm>
            <a:off x="6704013" y="5788026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9413" name="Rectangle 22"/>
          <p:cNvSpPr>
            <a:spLocks noChangeArrowheads="1"/>
          </p:cNvSpPr>
          <p:nvPr/>
        </p:nvSpPr>
        <p:spPr bwMode="auto">
          <a:xfrm>
            <a:off x="7864475" y="6065839"/>
            <a:ext cx="935038" cy="293687"/>
          </a:xfrm>
          <a:prstGeom prst="rect">
            <a:avLst/>
          </a:prstGeom>
          <a:solidFill>
            <a:srgbClr val="ECB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 NADPH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9414" name="Rectangle 23"/>
          <p:cNvSpPr>
            <a:spLocks noChangeArrowheads="1"/>
          </p:cNvSpPr>
          <p:nvPr/>
        </p:nvSpPr>
        <p:spPr bwMode="auto">
          <a:xfrm>
            <a:off x="7523163" y="6100764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59415" name="Picture 24" descr="goldarrow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15138" y="4960939"/>
            <a:ext cx="1689100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16" name="Picture 25" descr="electron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415214" y="50022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17" name="Picture 26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18" name="Picture 27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19" name="Picture 28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48551" y="19939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20" name="Picture 29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53101" y="27511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18" name="Picture 30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72289" y="26876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19" name="Picture 31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10226" y="34290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084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2000" accel="50000" decel="5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22222E-6 -2.36994E-6 L -0.10313 -0.47352 " pathEditMode="relative" ptsTypes="AA">
                                      <p:cBhvr>
                                        <p:cTn id="6" dur="2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500"/>
                                        <p:tgtEl>
                                          <p:spTgt spid="63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61443" name="Picture 4" descr="whitech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4" name="Picture 5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5" name="Rectangle 6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61446" name="Picture 7" descr="blkarrow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7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97050" y="847726"/>
            <a:ext cx="8642350" cy="4848225"/>
          </a:xfrm>
        </p:spPr>
        <p:txBody>
          <a:bodyPr/>
          <a:lstStyle/>
          <a:p>
            <a:pPr lvl="3">
              <a:buFontTx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61448" name="Picture 9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9" name="Rectangle 10"/>
          <p:cNvSpPr>
            <a:spLocks noChangeArrowheads="1"/>
          </p:cNvSpPr>
          <p:nvPr/>
        </p:nvSpPr>
        <p:spPr bwMode="auto">
          <a:xfrm>
            <a:off x="1949450" y="1000126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61450" name="Rectangle 11"/>
          <p:cNvSpPr>
            <a:spLocks noChangeArrowheads="1"/>
          </p:cNvSpPr>
          <p:nvPr/>
        </p:nvSpPr>
        <p:spPr bwMode="auto">
          <a:xfrm>
            <a:off x="1828800" y="762000"/>
            <a:ext cx="8566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</a:rPr>
              <a:t>The difference in charges across the membrane provides the energy to make ATP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latin typeface="Calibri" pitchFamily="34" charset="0"/>
            </a:endParaRPr>
          </a:p>
        </p:txBody>
      </p:sp>
      <p:sp>
        <p:nvSpPr>
          <p:cNvPr id="61451" name="Rectangle 12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61452" name="Picture 13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3" name="Picture 14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53101" y="27511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4" name="Picture 15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0114" y="231298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5" name="Picture 16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947947">
            <a:off x="5773738" y="1931988"/>
            <a:ext cx="16510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6" name="Rectangle 17"/>
          <p:cNvSpPr>
            <a:spLocks noChangeArrowheads="1"/>
          </p:cNvSpPr>
          <p:nvPr/>
        </p:nvSpPr>
        <p:spPr bwMode="auto">
          <a:xfrm>
            <a:off x="8775700" y="5353051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61457" name="Picture 18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48551" y="19939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8" name="Picture 19" descr="atpsynthas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9" name="Freeform 20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60" name="Freeform 21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61" name="Rectangle 22"/>
          <p:cNvSpPr>
            <a:spLocks noChangeArrowheads="1"/>
          </p:cNvSpPr>
          <p:nvPr/>
        </p:nvSpPr>
        <p:spPr bwMode="auto">
          <a:xfrm>
            <a:off x="6740525" y="5476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 NADP</a:t>
            </a:r>
            <a:r>
              <a:rPr lang="en-US" b="1" baseline="30000">
                <a:solidFill>
                  <a:srgbClr val="000000"/>
                </a:solidFill>
                <a:latin typeface="Calibri" pitchFamily="34" charset="0"/>
              </a:rPr>
              <a:t>+</a:t>
            </a:r>
          </a:p>
        </p:txBody>
      </p:sp>
      <p:pic>
        <p:nvPicPr>
          <p:cNvPr id="61462" name="Picture 23" descr="H===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13563" y="5745163"/>
            <a:ext cx="4381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3" name="Rectangle 24"/>
          <p:cNvSpPr>
            <a:spLocks noChangeArrowheads="1"/>
          </p:cNvSpPr>
          <p:nvPr/>
        </p:nvSpPr>
        <p:spPr bwMode="auto">
          <a:xfrm>
            <a:off x="6704013" y="5788026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64" name="Rectangle 25"/>
          <p:cNvSpPr>
            <a:spLocks noChangeArrowheads="1"/>
          </p:cNvSpPr>
          <p:nvPr/>
        </p:nvSpPr>
        <p:spPr bwMode="auto">
          <a:xfrm>
            <a:off x="7864475" y="6065839"/>
            <a:ext cx="935038" cy="293687"/>
          </a:xfrm>
          <a:prstGeom prst="rect">
            <a:avLst/>
          </a:prstGeom>
          <a:solidFill>
            <a:srgbClr val="ECB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 NADPH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65" name="Rectangle 26"/>
          <p:cNvSpPr>
            <a:spLocks noChangeArrowheads="1"/>
          </p:cNvSpPr>
          <p:nvPr/>
        </p:nvSpPr>
        <p:spPr bwMode="auto">
          <a:xfrm>
            <a:off x="7523163" y="6100764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61466" name="Picture 27" descr="goldarrow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15138" y="4960939"/>
            <a:ext cx="1689100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7" name="Picture 28" descr="electron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15214" y="50022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8" name="Picture 29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9" name="Picture 30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10226" y="34290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0" name="Picture 31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2289" y="26876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173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89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63491" name="Picture 4" descr="whitech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2" name="Picture 5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3" name="Rectangle 6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63494" name="Picture 7" descr="blkarrow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97050" y="847726"/>
            <a:ext cx="8642350" cy="4848225"/>
          </a:xfrm>
        </p:spPr>
        <p:txBody>
          <a:bodyPr/>
          <a:lstStyle/>
          <a:p>
            <a:pPr lvl="3">
              <a:buFontTx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63496" name="Picture 9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7" name="Rectangle 10"/>
          <p:cNvSpPr>
            <a:spLocks noChangeArrowheads="1"/>
          </p:cNvSpPr>
          <p:nvPr/>
        </p:nvSpPr>
        <p:spPr bwMode="auto">
          <a:xfrm>
            <a:off x="1949450" y="1000126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63498" name="Rectangle 11"/>
          <p:cNvSpPr>
            <a:spLocks noChangeArrowheads="1"/>
          </p:cNvSpPr>
          <p:nvPr/>
        </p:nvSpPr>
        <p:spPr bwMode="auto">
          <a:xfrm>
            <a:off x="1524000" y="762001"/>
            <a:ext cx="8682038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lvl="2">
              <a:spcBef>
                <a:spcPct val="20000"/>
              </a:spcBef>
              <a:buFontTx/>
              <a:buChar char="•"/>
              <a:tabLst>
                <a:tab pos="2859088" algn="l"/>
              </a:tabLst>
            </a:pPr>
            <a:r>
              <a:rPr lang="en-US" sz="2400">
                <a:latin typeface="Calibri" pitchFamily="34" charset="0"/>
              </a:rPr>
              <a:t>H</a:t>
            </a:r>
            <a:r>
              <a:rPr lang="en-US" sz="2400" baseline="30000">
                <a:latin typeface="Calibri" pitchFamily="34" charset="0"/>
              </a:rPr>
              <a:t>+</a:t>
            </a:r>
            <a:r>
              <a:rPr lang="en-US" sz="2400">
                <a:latin typeface="Calibri" pitchFamily="34" charset="0"/>
              </a:rPr>
              <a:t> ions cannot cross the membrane directly.</a:t>
            </a:r>
          </a:p>
        </p:txBody>
      </p:sp>
      <p:sp>
        <p:nvSpPr>
          <p:cNvPr id="63499" name="Rectangle 12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63500" name="Picture 13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01" name="Picture 14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53101" y="27511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02" name="Picture 15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0114" y="231298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03" name="Picture 16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947947">
            <a:off x="5773738" y="1931988"/>
            <a:ext cx="16510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04" name="Rectangle 17"/>
          <p:cNvSpPr>
            <a:spLocks noChangeArrowheads="1"/>
          </p:cNvSpPr>
          <p:nvPr/>
        </p:nvSpPr>
        <p:spPr bwMode="auto">
          <a:xfrm>
            <a:off x="8775700" y="5353051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3505" name="Rectangle 18"/>
          <p:cNvSpPr>
            <a:spLocks noChangeArrowheads="1"/>
          </p:cNvSpPr>
          <p:nvPr/>
        </p:nvSpPr>
        <p:spPr bwMode="auto">
          <a:xfrm>
            <a:off x="8529638" y="2019300"/>
            <a:ext cx="1438664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ATP synthase</a:t>
            </a:r>
          </a:p>
        </p:txBody>
      </p:sp>
      <p:sp>
        <p:nvSpPr>
          <p:cNvPr id="63506" name="Line 19"/>
          <p:cNvSpPr>
            <a:spLocks noChangeShapeType="1"/>
          </p:cNvSpPr>
          <p:nvPr/>
        </p:nvSpPr>
        <p:spPr bwMode="auto">
          <a:xfrm flipH="1">
            <a:off x="8940801" y="2235200"/>
            <a:ext cx="144463" cy="2147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63507" name="Picture 20" descr="atpsynthas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08" name="Picture 21" descr="arrw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671939">
            <a:off x="7316788" y="2420939"/>
            <a:ext cx="22352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09" name="Picture 22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48551" y="19939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10" name="Freeform 23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11" name="Freeform 24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12" name="Rectangle 25"/>
          <p:cNvSpPr>
            <a:spLocks noChangeArrowheads="1"/>
          </p:cNvSpPr>
          <p:nvPr/>
        </p:nvSpPr>
        <p:spPr bwMode="auto">
          <a:xfrm>
            <a:off x="6740525" y="5476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 NADP</a:t>
            </a:r>
            <a:r>
              <a:rPr lang="en-US" b="1" baseline="30000">
                <a:solidFill>
                  <a:srgbClr val="000000"/>
                </a:solidFill>
                <a:latin typeface="Calibri" pitchFamily="34" charset="0"/>
              </a:rPr>
              <a:t>+</a:t>
            </a:r>
          </a:p>
        </p:txBody>
      </p:sp>
      <p:pic>
        <p:nvPicPr>
          <p:cNvPr id="63513" name="Picture 26" descr="H===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13563" y="5745163"/>
            <a:ext cx="4381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14" name="Rectangle 27"/>
          <p:cNvSpPr>
            <a:spLocks noChangeArrowheads="1"/>
          </p:cNvSpPr>
          <p:nvPr/>
        </p:nvSpPr>
        <p:spPr bwMode="auto">
          <a:xfrm>
            <a:off x="6704013" y="5788026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3515" name="Rectangle 28"/>
          <p:cNvSpPr>
            <a:spLocks noChangeArrowheads="1"/>
          </p:cNvSpPr>
          <p:nvPr/>
        </p:nvSpPr>
        <p:spPr bwMode="auto">
          <a:xfrm>
            <a:off x="7864475" y="6065839"/>
            <a:ext cx="935038" cy="293687"/>
          </a:xfrm>
          <a:prstGeom prst="rect">
            <a:avLst/>
          </a:prstGeom>
          <a:solidFill>
            <a:srgbClr val="ECB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 NADPH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3516" name="Rectangle 29"/>
          <p:cNvSpPr>
            <a:spLocks noChangeArrowheads="1"/>
          </p:cNvSpPr>
          <p:nvPr/>
        </p:nvSpPr>
        <p:spPr bwMode="auto">
          <a:xfrm>
            <a:off x="7523163" y="6100764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63517" name="Picture 30" descr="goldarrow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15138" y="4960939"/>
            <a:ext cx="1689100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18" name="Picture 31" descr="electron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415214" y="50022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19" name="Picture 32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10226" y="34290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17" name="Picture 33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2289" y="26876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1521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L 0.00139 0.1055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76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7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65539" name="Picture 4" descr="whitech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0" name="Picture 5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1" name="Rectangle 6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65542" name="Picture 7" descr="blkarrow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97050" y="847726"/>
            <a:ext cx="8642350" cy="4848225"/>
          </a:xfrm>
        </p:spPr>
        <p:txBody>
          <a:bodyPr/>
          <a:lstStyle/>
          <a:p>
            <a:pPr lvl="3">
              <a:buFontTx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65544" name="Picture 9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5" name="Rectangle 10"/>
          <p:cNvSpPr>
            <a:spLocks noChangeArrowheads="1"/>
          </p:cNvSpPr>
          <p:nvPr/>
        </p:nvSpPr>
        <p:spPr bwMode="auto">
          <a:xfrm>
            <a:off x="1949450" y="1000126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65546" name="Rectangle 11"/>
          <p:cNvSpPr>
            <a:spLocks noChangeArrowheads="1"/>
          </p:cNvSpPr>
          <p:nvPr/>
        </p:nvSpPr>
        <p:spPr bwMode="auto">
          <a:xfrm>
            <a:off x="1524000" y="762001"/>
            <a:ext cx="8682038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lvl="2">
              <a:spcBef>
                <a:spcPct val="20000"/>
              </a:spcBef>
              <a:buFontTx/>
              <a:buChar char="•"/>
              <a:tabLst>
                <a:tab pos="2859088" algn="l"/>
              </a:tabLst>
            </a:pPr>
            <a:r>
              <a:rPr lang="en-US" sz="2400">
                <a:latin typeface="Calibri" pitchFamily="34" charset="0"/>
              </a:rPr>
              <a:t>The cell membrane contains a protein called </a:t>
            </a:r>
            <a:r>
              <a:rPr lang="en-US" sz="2400" b="1">
                <a:latin typeface="Calibri" pitchFamily="34" charset="0"/>
              </a:rPr>
              <a:t>ATP synthase</a:t>
            </a:r>
            <a:r>
              <a:rPr lang="en-US" sz="2400">
                <a:latin typeface="Calibri" pitchFamily="34" charset="0"/>
              </a:rPr>
              <a:t> that allows H</a:t>
            </a:r>
            <a:r>
              <a:rPr lang="en-US" sz="2400" baseline="30000">
                <a:latin typeface="Calibri" pitchFamily="34" charset="0"/>
              </a:rPr>
              <a:t>+</a:t>
            </a:r>
            <a:r>
              <a:rPr lang="en-US" sz="2400">
                <a:latin typeface="Calibri" pitchFamily="34" charset="0"/>
              </a:rPr>
              <a:t> ions to pass through it</a:t>
            </a:r>
          </a:p>
        </p:txBody>
      </p:sp>
      <p:sp>
        <p:nvSpPr>
          <p:cNvPr id="65547" name="Rectangle 12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65548" name="Picture 13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9" name="Picture 14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53101" y="27511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50" name="Picture 15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0114" y="231298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51" name="Picture 16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947947">
            <a:off x="5773738" y="1931988"/>
            <a:ext cx="16510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52" name="Rectangle 17"/>
          <p:cNvSpPr>
            <a:spLocks noChangeArrowheads="1"/>
          </p:cNvSpPr>
          <p:nvPr/>
        </p:nvSpPr>
        <p:spPr bwMode="auto">
          <a:xfrm>
            <a:off x="8775700" y="5353051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9650" name="Rectangle 18"/>
          <p:cNvSpPr>
            <a:spLocks noChangeArrowheads="1"/>
          </p:cNvSpPr>
          <p:nvPr/>
        </p:nvSpPr>
        <p:spPr bwMode="auto">
          <a:xfrm>
            <a:off x="8529638" y="2019300"/>
            <a:ext cx="1438664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ATP synthase</a:t>
            </a:r>
          </a:p>
        </p:txBody>
      </p:sp>
      <p:sp>
        <p:nvSpPr>
          <p:cNvPr id="69651" name="Line 19"/>
          <p:cNvSpPr>
            <a:spLocks noChangeShapeType="1"/>
          </p:cNvSpPr>
          <p:nvPr/>
        </p:nvSpPr>
        <p:spPr bwMode="auto">
          <a:xfrm flipH="1">
            <a:off x="8940801" y="2235200"/>
            <a:ext cx="144463" cy="2147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65555" name="Picture 20" descr="atpsynthas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53" name="Picture 21" descr="arrw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671939">
            <a:off x="7316788" y="2420939"/>
            <a:ext cx="22352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57" name="Picture 22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48551" y="19939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58" name="Freeform 23"/>
          <p:cNvSpPr>
            <a:spLocks/>
          </p:cNvSpPr>
          <p:nvPr/>
        </p:nvSpPr>
        <p:spPr bwMode="auto">
          <a:xfrm>
            <a:off x="7891463" y="4445000"/>
            <a:ext cx="5905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59" name="Freeform 24"/>
          <p:cNvSpPr>
            <a:spLocks/>
          </p:cNvSpPr>
          <p:nvPr/>
        </p:nvSpPr>
        <p:spPr bwMode="auto">
          <a:xfrm>
            <a:off x="9037638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60" name="Rectangle 25"/>
          <p:cNvSpPr>
            <a:spLocks noChangeArrowheads="1"/>
          </p:cNvSpPr>
          <p:nvPr/>
        </p:nvSpPr>
        <p:spPr bwMode="auto">
          <a:xfrm>
            <a:off x="6740525" y="5476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 NADP</a:t>
            </a:r>
            <a:r>
              <a:rPr lang="en-US" b="1" baseline="30000">
                <a:solidFill>
                  <a:srgbClr val="000000"/>
                </a:solidFill>
                <a:latin typeface="Calibri" pitchFamily="34" charset="0"/>
              </a:rPr>
              <a:t>+</a:t>
            </a:r>
          </a:p>
        </p:txBody>
      </p:sp>
      <p:pic>
        <p:nvPicPr>
          <p:cNvPr id="65561" name="Picture 26" descr="H===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13563" y="5745163"/>
            <a:ext cx="4381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62" name="Rectangle 27"/>
          <p:cNvSpPr>
            <a:spLocks noChangeArrowheads="1"/>
          </p:cNvSpPr>
          <p:nvPr/>
        </p:nvSpPr>
        <p:spPr bwMode="auto">
          <a:xfrm>
            <a:off x="6704013" y="5788026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5563" name="Rectangle 28"/>
          <p:cNvSpPr>
            <a:spLocks noChangeArrowheads="1"/>
          </p:cNvSpPr>
          <p:nvPr/>
        </p:nvSpPr>
        <p:spPr bwMode="auto">
          <a:xfrm>
            <a:off x="7864475" y="6065839"/>
            <a:ext cx="935038" cy="293687"/>
          </a:xfrm>
          <a:prstGeom prst="rect">
            <a:avLst/>
          </a:prstGeom>
          <a:solidFill>
            <a:srgbClr val="ECB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 NADPH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5564" name="Rectangle 29"/>
          <p:cNvSpPr>
            <a:spLocks noChangeArrowheads="1"/>
          </p:cNvSpPr>
          <p:nvPr/>
        </p:nvSpPr>
        <p:spPr bwMode="auto">
          <a:xfrm>
            <a:off x="7523163" y="6100764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65565" name="Picture 30" descr="goldarrow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15138" y="4960939"/>
            <a:ext cx="1689100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66" name="Picture 31" descr="electron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415214" y="50022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67" name="Picture 32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68" name="Picture 33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10226" y="34290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69" name="Picture 34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2289" y="26876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460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0" grpId="0"/>
      <p:bldP spid="696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Photosynthesis uses the energy of sunlight to convert water and carbon dioxide into high-energy sugars and oxygen. (Light Dependent)</a:t>
            </a:r>
          </a:p>
          <a:p>
            <a:r>
              <a:rPr lang="en-US" dirty="0" smtClean="0"/>
              <a:t>Plants then use the sugars to produce complex carbohydrates such as starches. (Light Independent)</a:t>
            </a:r>
          </a:p>
          <a:p>
            <a:r>
              <a:rPr lang="en-US" dirty="0" smtClean="0"/>
              <a:t>Plants obtain carbon dioxide from the air or water in which they grow. </a:t>
            </a:r>
          </a:p>
        </p:txBody>
      </p:sp>
    </p:spTree>
    <p:extLst>
      <p:ext uri="{BB962C8B-B14F-4D97-AF65-F5344CB8AC3E}">
        <p14:creationId xmlns:p14="http://schemas.microsoft.com/office/powerpoint/2010/main" val="167594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5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67587" name="Picture 4" descr="whitech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8" name="Picture 5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9" name="Rectangle 6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67590" name="Picture 7" descr="blkarrow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97050" y="847726"/>
            <a:ext cx="8642350" cy="4848225"/>
          </a:xfrm>
        </p:spPr>
        <p:txBody>
          <a:bodyPr/>
          <a:lstStyle/>
          <a:p>
            <a:pPr lvl="3">
              <a:buFontTx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67592" name="Picture 9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3" name="Rectangle 10"/>
          <p:cNvSpPr>
            <a:spLocks noChangeArrowheads="1"/>
          </p:cNvSpPr>
          <p:nvPr/>
        </p:nvSpPr>
        <p:spPr bwMode="auto">
          <a:xfrm>
            <a:off x="2025650" y="1004889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67594" name="Rectangle 11"/>
          <p:cNvSpPr>
            <a:spLocks noChangeArrowheads="1"/>
          </p:cNvSpPr>
          <p:nvPr/>
        </p:nvSpPr>
        <p:spPr bwMode="auto">
          <a:xfrm>
            <a:off x="1524000" y="838201"/>
            <a:ext cx="8521700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lvl="2">
              <a:spcBef>
                <a:spcPct val="20000"/>
              </a:spcBef>
              <a:buFontTx/>
              <a:buChar char="•"/>
              <a:tabLst>
                <a:tab pos="2859088" algn="l"/>
              </a:tabLst>
            </a:pPr>
            <a:r>
              <a:rPr lang="en-US" sz="2400">
                <a:latin typeface="Calibri" pitchFamily="34" charset="0"/>
              </a:rPr>
              <a:t>As H</a:t>
            </a:r>
            <a:r>
              <a:rPr lang="en-US" sz="2400" baseline="30000">
                <a:latin typeface="Calibri" pitchFamily="34" charset="0"/>
              </a:rPr>
              <a:t>+</a:t>
            </a:r>
            <a:r>
              <a:rPr lang="en-US" sz="2400">
                <a:latin typeface="Calibri" pitchFamily="34" charset="0"/>
              </a:rPr>
              <a:t> ions pass through ATP synthase, the protein rotates.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2859088" algn="l"/>
              </a:tabLst>
            </a:pPr>
            <a:endParaRPr lang="en-US" sz="3200">
              <a:latin typeface="Calibri" pitchFamily="34" charset="0"/>
            </a:endParaRPr>
          </a:p>
        </p:txBody>
      </p:sp>
      <p:sp>
        <p:nvSpPr>
          <p:cNvPr id="67595" name="Rectangle 12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67596" name="Picture 13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7" name="Picture 14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53101" y="27511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8" name="Picture 15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0114" y="231298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9" name="Picture 16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947947">
            <a:off x="5773738" y="1931988"/>
            <a:ext cx="16510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600" name="Rectangle 17"/>
          <p:cNvSpPr>
            <a:spLocks noChangeArrowheads="1"/>
          </p:cNvSpPr>
          <p:nvPr/>
        </p:nvSpPr>
        <p:spPr bwMode="auto">
          <a:xfrm>
            <a:off x="8775700" y="5353051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601" name="Rectangle 18"/>
          <p:cNvSpPr>
            <a:spLocks noChangeArrowheads="1"/>
          </p:cNvSpPr>
          <p:nvPr/>
        </p:nvSpPr>
        <p:spPr bwMode="auto">
          <a:xfrm>
            <a:off x="8529638" y="2019300"/>
            <a:ext cx="1438664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ATP synthase</a:t>
            </a:r>
          </a:p>
        </p:txBody>
      </p:sp>
      <p:sp>
        <p:nvSpPr>
          <p:cNvPr id="67602" name="Line 19"/>
          <p:cNvSpPr>
            <a:spLocks noChangeShapeType="1"/>
          </p:cNvSpPr>
          <p:nvPr/>
        </p:nvSpPr>
        <p:spPr bwMode="auto">
          <a:xfrm flipH="1">
            <a:off x="8940801" y="2235200"/>
            <a:ext cx="144463" cy="2147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3" name="Freeform 20"/>
          <p:cNvSpPr>
            <a:spLocks/>
          </p:cNvSpPr>
          <p:nvPr/>
        </p:nvSpPr>
        <p:spPr bwMode="auto">
          <a:xfrm>
            <a:off x="7832725" y="4445000"/>
            <a:ext cx="6921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71701" name="Picture 21" descr="arrow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67651" y="4352926"/>
            <a:ext cx="917575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605" name="Freeform 22"/>
          <p:cNvSpPr>
            <a:spLocks/>
          </p:cNvSpPr>
          <p:nvPr/>
        </p:nvSpPr>
        <p:spPr bwMode="auto">
          <a:xfrm>
            <a:off x="9023350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71703" name="Picture 23" descr="arrow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699501" y="4013201"/>
            <a:ext cx="11398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07" name="Picture 24" descr="atpsynthas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5" name="Picture 25" descr="arrw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671939">
            <a:off x="7316788" y="2420939"/>
            <a:ext cx="22352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6" name="Picture 26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48551" y="19939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610" name="Rectangle 27"/>
          <p:cNvSpPr>
            <a:spLocks noChangeArrowheads="1"/>
          </p:cNvSpPr>
          <p:nvPr/>
        </p:nvSpPr>
        <p:spPr bwMode="auto">
          <a:xfrm>
            <a:off x="6740525" y="5476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 NADP</a:t>
            </a:r>
            <a:r>
              <a:rPr lang="en-US" b="1" baseline="30000">
                <a:solidFill>
                  <a:srgbClr val="000000"/>
                </a:solidFill>
                <a:latin typeface="Calibri" pitchFamily="34" charset="0"/>
              </a:rPr>
              <a:t>+</a:t>
            </a:r>
          </a:p>
        </p:txBody>
      </p:sp>
      <p:pic>
        <p:nvPicPr>
          <p:cNvPr id="67611" name="Picture 28" descr="H===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913563" y="5745163"/>
            <a:ext cx="4381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612" name="Rectangle 29"/>
          <p:cNvSpPr>
            <a:spLocks noChangeArrowheads="1"/>
          </p:cNvSpPr>
          <p:nvPr/>
        </p:nvSpPr>
        <p:spPr bwMode="auto">
          <a:xfrm>
            <a:off x="6704013" y="5788026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613" name="Rectangle 30"/>
          <p:cNvSpPr>
            <a:spLocks noChangeArrowheads="1"/>
          </p:cNvSpPr>
          <p:nvPr/>
        </p:nvSpPr>
        <p:spPr bwMode="auto">
          <a:xfrm>
            <a:off x="7864475" y="6065839"/>
            <a:ext cx="935038" cy="293687"/>
          </a:xfrm>
          <a:prstGeom prst="rect">
            <a:avLst/>
          </a:prstGeom>
          <a:solidFill>
            <a:srgbClr val="ECB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 NADPH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614" name="Rectangle 31"/>
          <p:cNvSpPr>
            <a:spLocks noChangeArrowheads="1"/>
          </p:cNvSpPr>
          <p:nvPr/>
        </p:nvSpPr>
        <p:spPr bwMode="auto">
          <a:xfrm>
            <a:off x="7523163" y="6100764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67615" name="Picture 32" descr="goldarrow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15138" y="4960939"/>
            <a:ext cx="1689100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16" name="Picture 33" descr="electron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15214" y="50022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17" name="Picture 34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18" name="Picture 35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10226" y="34290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19" name="Picture 36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2289" y="26876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4167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9.24855E-7 L 0.17153 0.4924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17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00" y="246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4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7170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69635" name="Picture 4" descr="whitech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6" name="Picture 5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7" name="Rectangle 6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69638" name="Picture 7" descr="blkarrow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9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97050" y="847726"/>
            <a:ext cx="8642350" cy="4848225"/>
          </a:xfrm>
        </p:spPr>
        <p:txBody>
          <a:bodyPr/>
          <a:lstStyle/>
          <a:p>
            <a:pPr lvl="3">
              <a:buFontTx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69640" name="Picture 9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41" name="Rectangle 10"/>
          <p:cNvSpPr>
            <a:spLocks noChangeArrowheads="1"/>
          </p:cNvSpPr>
          <p:nvPr/>
        </p:nvSpPr>
        <p:spPr bwMode="auto">
          <a:xfrm>
            <a:off x="1949450" y="1000126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69642" name="Rectangle 11"/>
          <p:cNvSpPr>
            <a:spLocks noChangeArrowheads="1"/>
          </p:cNvSpPr>
          <p:nvPr/>
        </p:nvSpPr>
        <p:spPr bwMode="auto">
          <a:xfrm>
            <a:off x="1739900" y="838200"/>
            <a:ext cx="8928100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lvl="2">
              <a:spcBef>
                <a:spcPct val="20000"/>
              </a:spcBef>
              <a:buFontTx/>
              <a:buChar char="•"/>
              <a:tabLst>
                <a:tab pos="2859088" algn="l"/>
              </a:tabLst>
            </a:pPr>
            <a:r>
              <a:rPr lang="en-US" sz="2400">
                <a:latin typeface="Calibri" pitchFamily="34" charset="0"/>
              </a:rPr>
              <a:t>As it rotates, ATP synthase binds ADP and a phosphate group together to produce ATP.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2859088" algn="l"/>
              </a:tabLst>
            </a:pPr>
            <a:endParaRPr lang="en-US" sz="3200">
              <a:latin typeface="Calibri" pitchFamily="34" charset="0"/>
            </a:endParaRPr>
          </a:p>
        </p:txBody>
      </p:sp>
      <p:sp>
        <p:nvSpPr>
          <p:cNvPr id="69643" name="Rectangle 12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69644" name="Picture 13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45" name="Picture 14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53101" y="27511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46" name="Picture 15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0114" y="231298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47" name="Picture 16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947947">
            <a:off x="5773738" y="1931988"/>
            <a:ext cx="16510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48" name="Rectangle 17"/>
          <p:cNvSpPr>
            <a:spLocks noChangeArrowheads="1"/>
          </p:cNvSpPr>
          <p:nvPr/>
        </p:nvSpPr>
        <p:spPr bwMode="auto">
          <a:xfrm>
            <a:off x="6740525" y="5476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 NADP</a:t>
            </a:r>
            <a:r>
              <a:rPr lang="en-US" b="1" baseline="30000">
                <a:solidFill>
                  <a:srgbClr val="000000"/>
                </a:solidFill>
                <a:latin typeface="Calibri" pitchFamily="34" charset="0"/>
              </a:rPr>
              <a:t>+</a:t>
            </a:r>
          </a:p>
        </p:txBody>
      </p:sp>
      <p:pic>
        <p:nvPicPr>
          <p:cNvPr id="69649" name="Picture 18" descr="H==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13563" y="5745163"/>
            <a:ext cx="4381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50" name="Rectangle 19"/>
          <p:cNvSpPr>
            <a:spLocks noChangeArrowheads="1"/>
          </p:cNvSpPr>
          <p:nvPr/>
        </p:nvSpPr>
        <p:spPr bwMode="auto">
          <a:xfrm>
            <a:off x="6704013" y="5788026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9651" name="Rectangle 20"/>
          <p:cNvSpPr>
            <a:spLocks noChangeArrowheads="1"/>
          </p:cNvSpPr>
          <p:nvPr/>
        </p:nvSpPr>
        <p:spPr bwMode="auto">
          <a:xfrm>
            <a:off x="8775700" y="5353051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9652" name="Rectangle 21"/>
          <p:cNvSpPr>
            <a:spLocks noChangeArrowheads="1"/>
          </p:cNvSpPr>
          <p:nvPr/>
        </p:nvSpPr>
        <p:spPr bwMode="auto">
          <a:xfrm>
            <a:off x="7864475" y="6065839"/>
            <a:ext cx="935038" cy="293687"/>
          </a:xfrm>
          <a:prstGeom prst="rect">
            <a:avLst/>
          </a:prstGeom>
          <a:solidFill>
            <a:srgbClr val="ECB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 NADPH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9653" name="Rectangle 22"/>
          <p:cNvSpPr>
            <a:spLocks noChangeArrowheads="1"/>
          </p:cNvSpPr>
          <p:nvPr/>
        </p:nvSpPr>
        <p:spPr bwMode="auto">
          <a:xfrm>
            <a:off x="7523163" y="6100764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9654" name="Rectangle 23"/>
          <p:cNvSpPr>
            <a:spLocks noChangeArrowheads="1"/>
          </p:cNvSpPr>
          <p:nvPr/>
        </p:nvSpPr>
        <p:spPr bwMode="auto">
          <a:xfrm>
            <a:off x="8529638" y="2019300"/>
            <a:ext cx="1438664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ATP synthase</a:t>
            </a:r>
          </a:p>
        </p:txBody>
      </p:sp>
      <p:sp>
        <p:nvSpPr>
          <p:cNvPr id="69655" name="Line 24"/>
          <p:cNvSpPr>
            <a:spLocks noChangeShapeType="1"/>
          </p:cNvSpPr>
          <p:nvPr/>
        </p:nvSpPr>
        <p:spPr bwMode="auto">
          <a:xfrm flipH="1">
            <a:off x="8940801" y="2235200"/>
            <a:ext cx="144463" cy="2147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6" name="Freeform 25"/>
          <p:cNvSpPr>
            <a:spLocks/>
          </p:cNvSpPr>
          <p:nvPr/>
        </p:nvSpPr>
        <p:spPr bwMode="auto">
          <a:xfrm>
            <a:off x="7832725" y="4445000"/>
            <a:ext cx="6921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73754" name="Picture 26" descr="arrow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67651" y="4352926"/>
            <a:ext cx="917575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58" name="Freeform 27"/>
          <p:cNvSpPr>
            <a:spLocks/>
          </p:cNvSpPr>
          <p:nvPr/>
        </p:nvSpPr>
        <p:spPr bwMode="auto">
          <a:xfrm>
            <a:off x="9023350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69659" name="Picture 28" descr="goldarrow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15138" y="4973639"/>
            <a:ext cx="1689100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60" name="Picture 29" descr="electron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15214" y="50022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58" name="Picture 30" descr="arrow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699501" y="4013201"/>
            <a:ext cx="11398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59" name="Picture 31" descr="arrow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712201" y="4013201"/>
            <a:ext cx="11398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0" name="Picture 32" descr="arrow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67651" y="4365626"/>
            <a:ext cx="917575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64" name="Picture 33" descr="atpsynthas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65" name="Picture 34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48551" y="19939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66" name="Picture 35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24939" y="5349876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64" name="Rectangle 36"/>
          <p:cNvSpPr>
            <a:spLocks noChangeArrowheads="1"/>
          </p:cNvSpPr>
          <p:nvPr/>
        </p:nvSpPr>
        <p:spPr bwMode="auto">
          <a:xfrm>
            <a:off x="8355013" y="53371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ADP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73765" name="Picture 37" descr="bluarrow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559800" y="4913314"/>
            <a:ext cx="12446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6" name="Picture 38" descr="atp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598025" y="5081589"/>
            <a:ext cx="6619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0" name="Picture 39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1" name="Picture 40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10226" y="34290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72" name="Picture 41" descr="arrw4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671939">
            <a:off x="7304088" y="2420939"/>
            <a:ext cx="22352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214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3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7375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3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6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1" name="Picture 2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0" y="2019301"/>
            <a:ext cx="8388350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71683" name="Picture 4" descr="whitech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9850" y="4178301"/>
            <a:ext cx="3956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684" name="Picture 5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4089" y="3452813"/>
            <a:ext cx="1349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5" name="Rectangle 6"/>
          <p:cNvSpPr>
            <a:spLocks noChangeArrowheads="1"/>
          </p:cNvSpPr>
          <p:nvPr/>
        </p:nvSpPr>
        <p:spPr bwMode="auto">
          <a:xfrm>
            <a:off x="2693988" y="3698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2H</a:t>
            </a:r>
            <a:r>
              <a:rPr lang="en-US" b="1" baseline="-250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pic>
        <p:nvPicPr>
          <p:cNvPr id="71686" name="Picture 7" descr="blkarrow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7526" y="3400426"/>
            <a:ext cx="115411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7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97050" y="847726"/>
            <a:ext cx="8642350" cy="4848225"/>
          </a:xfrm>
        </p:spPr>
        <p:txBody>
          <a:bodyPr/>
          <a:lstStyle/>
          <a:p>
            <a:pPr lvl="3">
              <a:buFontTx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71688" name="Picture 9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3614" y="307975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9" name="Rectangle 10"/>
          <p:cNvSpPr>
            <a:spLocks noChangeArrowheads="1"/>
          </p:cNvSpPr>
          <p:nvPr/>
        </p:nvSpPr>
        <p:spPr bwMode="auto">
          <a:xfrm>
            <a:off x="1949450" y="1000126"/>
            <a:ext cx="86423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71690" name="Rectangle 11"/>
          <p:cNvSpPr>
            <a:spLocks noChangeArrowheads="1"/>
          </p:cNvSpPr>
          <p:nvPr/>
        </p:nvSpPr>
        <p:spPr bwMode="auto">
          <a:xfrm>
            <a:off x="1524001" y="762001"/>
            <a:ext cx="881062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lvl="2">
              <a:spcBef>
                <a:spcPct val="20000"/>
              </a:spcBef>
              <a:buFontTx/>
              <a:buChar char="•"/>
              <a:tabLst>
                <a:tab pos="2859088" algn="l"/>
              </a:tabLst>
            </a:pPr>
            <a:r>
              <a:rPr lang="en-US" sz="2400">
                <a:latin typeface="Calibri" pitchFamily="34" charset="0"/>
              </a:rPr>
              <a:t>Because of this system, light-dependent electron transport produces not only high-energy electrons but ATP as well.</a:t>
            </a:r>
          </a:p>
        </p:txBody>
      </p:sp>
      <p:sp>
        <p:nvSpPr>
          <p:cNvPr id="71691" name="Rectangle 12"/>
          <p:cNvSpPr>
            <a:spLocks noChangeArrowheads="1"/>
          </p:cNvSpPr>
          <p:nvPr/>
        </p:nvSpPr>
        <p:spPr bwMode="auto">
          <a:xfrm>
            <a:off x="4165601" y="3146426"/>
            <a:ext cx="6016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+    O</a:t>
            </a:r>
            <a:r>
              <a:rPr lang="en-US" b="1" baseline="-25000">
                <a:latin typeface="Calibri" pitchFamily="34" charset="0"/>
              </a:rPr>
              <a:t>2</a:t>
            </a:r>
          </a:p>
        </p:txBody>
      </p:sp>
      <p:pic>
        <p:nvPicPr>
          <p:cNvPr id="71692" name="Picture 13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693" name="Picture 14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53101" y="27511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694" name="Picture 15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0114" y="231298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695" name="Picture 16" descr="leftarr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947947">
            <a:off x="5773738" y="1931988"/>
            <a:ext cx="16510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96" name="Rectangle 17"/>
          <p:cNvSpPr>
            <a:spLocks noChangeArrowheads="1"/>
          </p:cNvSpPr>
          <p:nvPr/>
        </p:nvSpPr>
        <p:spPr bwMode="auto">
          <a:xfrm>
            <a:off x="8775700" y="5353051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697" name="Rectangle 18"/>
          <p:cNvSpPr>
            <a:spLocks noChangeArrowheads="1"/>
          </p:cNvSpPr>
          <p:nvPr/>
        </p:nvSpPr>
        <p:spPr bwMode="auto">
          <a:xfrm>
            <a:off x="8529638" y="2019300"/>
            <a:ext cx="1438664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ATP synthase</a:t>
            </a:r>
          </a:p>
        </p:txBody>
      </p:sp>
      <p:sp>
        <p:nvSpPr>
          <p:cNvPr id="71698" name="Line 19"/>
          <p:cNvSpPr>
            <a:spLocks noChangeShapeType="1"/>
          </p:cNvSpPr>
          <p:nvPr/>
        </p:nvSpPr>
        <p:spPr bwMode="auto">
          <a:xfrm flipH="1">
            <a:off x="8940801" y="2235200"/>
            <a:ext cx="144463" cy="2147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699" name="Freeform 20"/>
          <p:cNvSpPr>
            <a:spLocks/>
          </p:cNvSpPr>
          <p:nvPr/>
        </p:nvSpPr>
        <p:spPr bwMode="auto">
          <a:xfrm>
            <a:off x="7832725" y="4445000"/>
            <a:ext cx="692150" cy="857250"/>
          </a:xfrm>
          <a:custGeom>
            <a:avLst/>
            <a:gdLst>
              <a:gd name="T0" fmla="*/ 236 w 372"/>
              <a:gd name="T1" fmla="*/ 160 h 540"/>
              <a:gd name="T2" fmla="*/ 232 w 372"/>
              <a:gd name="T3" fmla="*/ 76 h 540"/>
              <a:gd name="T4" fmla="*/ 228 w 372"/>
              <a:gd name="T5" fmla="*/ 0 h 540"/>
              <a:gd name="T6" fmla="*/ 128 w 372"/>
              <a:gd name="T7" fmla="*/ 92 h 540"/>
              <a:gd name="T8" fmla="*/ 0 w 372"/>
              <a:gd name="T9" fmla="*/ 396 h 540"/>
              <a:gd name="T10" fmla="*/ 100 w 372"/>
              <a:gd name="T11" fmla="*/ 540 h 540"/>
              <a:gd name="T12" fmla="*/ 332 w 372"/>
              <a:gd name="T13" fmla="*/ 496 h 540"/>
              <a:gd name="T14" fmla="*/ 372 w 372"/>
              <a:gd name="T15" fmla="*/ 400 h 540"/>
              <a:gd name="T16" fmla="*/ 232 w 372"/>
              <a:gd name="T17" fmla="*/ 276 h 540"/>
              <a:gd name="T18" fmla="*/ 228 w 372"/>
              <a:gd name="T19" fmla="*/ 200 h 540"/>
              <a:gd name="T20" fmla="*/ 236 w 372"/>
              <a:gd name="T21" fmla="*/ 160 h 5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2"/>
              <a:gd name="T34" fmla="*/ 0 h 540"/>
              <a:gd name="T35" fmla="*/ 372 w 372"/>
              <a:gd name="T36" fmla="*/ 540 h 5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2" h="540">
                <a:moveTo>
                  <a:pt x="236" y="160"/>
                </a:moveTo>
                <a:lnTo>
                  <a:pt x="232" y="76"/>
                </a:lnTo>
                <a:lnTo>
                  <a:pt x="228" y="0"/>
                </a:lnTo>
                <a:lnTo>
                  <a:pt x="128" y="92"/>
                </a:lnTo>
                <a:lnTo>
                  <a:pt x="0" y="396"/>
                </a:lnTo>
                <a:lnTo>
                  <a:pt x="100" y="540"/>
                </a:lnTo>
                <a:lnTo>
                  <a:pt x="332" y="496"/>
                </a:lnTo>
                <a:lnTo>
                  <a:pt x="372" y="400"/>
                </a:lnTo>
                <a:lnTo>
                  <a:pt x="232" y="276"/>
                </a:lnTo>
                <a:lnTo>
                  <a:pt x="228" y="200"/>
                </a:lnTo>
                <a:lnTo>
                  <a:pt x="236" y="160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71700" name="Picture 21" descr="arrow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67651" y="4352926"/>
            <a:ext cx="917575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1" name="Freeform 22"/>
          <p:cNvSpPr>
            <a:spLocks/>
          </p:cNvSpPr>
          <p:nvPr/>
        </p:nvSpPr>
        <p:spPr bwMode="auto">
          <a:xfrm>
            <a:off x="9023350" y="4114800"/>
            <a:ext cx="698500" cy="838200"/>
          </a:xfrm>
          <a:custGeom>
            <a:avLst/>
            <a:gdLst>
              <a:gd name="T0" fmla="*/ 100 w 440"/>
              <a:gd name="T1" fmla="*/ 132 h 528"/>
              <a:gd name="T2" fmla="*/ 44 w 440"/>
              <a:gd name="T3" fmla="*/ 80 h 528"/>
              <a:gd name="T4" fmla="*/ 0 w 440"/>
              <a:gd name="T5" fmla="*/ 8 h 528"/>
              <a:gd name="T6" fmla="*/ 212 w 440"/>
              <a:gd name="T7" fmla="*/ 0 h 528"/>
              <a:gd name="T8" fmla="*/ 440 w 440"/>
              <a:gd name="T9" fmla="*/ 184 h 528"/>
              <a:gd name="T10" fmla="*/ 412 w 440"/>
              <a:gd name="T11" fmla="*/ 352 h 528"/>
              <a:gd name="T12" fmla="*/ 280 w 440"/>
              <a:gd name="T13" fmla="*/ 528 h 528"/>
              <a:gd name="T14" fmla="*/ 184 w 440"/>
              <a:gd name="T15" fmla="*/ 412 h 528"/>
              <a:gd name="T16" fmla="*/ 168 w 440"/>
              <a:gd name="T17" fmla="*/ 204 h 528"/>
              <a:gd name="T18" fmla="*/ 100 w 440"/>
              <a:gd name="T19" fmla="*/ 132 h 5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0"/>
              <a:gd name="T31" fmla="*/ 0 h 528"/>
              <a:gd name="T32" fmla="*/ 440 w 440"/>
              <a:gd name="T33" fmla="*/ 528 h 5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0" h="528">
                <a:moveTo>
                  <a:pt x="100" y="132"/>
                </a:moveTo>
                <a:lnTo>
                  <a:pt x="44" y="80"/>
                </a:lnTo>
                <a:lnTo>
                  <a:pt x="0" y="8"/>
                </a:lnTo>
                <a:lnTo>
                  <a:pt x="212" y="0"/>
                </a:lnTo>
                <a:lnTo>
                  <a:pt x="440" y="184"/>
                </a:lnTo>
                <a:lnTo>
                  <a:pt x="412" y="352"/>
                </a:lnTo>
                <a:lnTo>
                  <a:pt x="280" y="528"/>
                </a:lnTo>
                <a:lnTo>
                  <a:pt x="184" y="412"/>
                </a:lnTo>
                <a:lnTo>
                  <a:pt x="168" y="204"/>
                </a:lnTo>
                <a:lnTo>
                  <a:pt x="100" y="132"/>
                </a:lnTo>
                <a:close/>
              </a:path>
            </a:pathLst>
          </a:custGeom>
          <a:solidFill>
            <a:schemeClr val="bg1"/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71702" name="Picture 23" descr="arrow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699501" y="4013201"/>
            <a:ext cx="11398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3" name="Picture 24" descr="atpsynthas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01000" y="3184526"/>
            <a:ext cx="13335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4" name="Picture 25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48551" y="19939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5" name="Picture 26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24939" y="5349876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6" name="Rectangle 27"/>
          <p:cNvSpPr>
            <a:spLocks noChangeArrowheads="1"/>
          </p:cNvSpPr>
          <p:nvPr/>
        </p:nvSpPr>
        <p:spPr bwMode="auto">
          <a:xfrm>
            <a:off x="8355013" y="53371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ADP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71707" name="Picture 28" descr="bluarrow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559800" y="4913314"/>
            <a:ext cx="12446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8" name="Picture 29" descr="atp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9598025" y="5081589"/>
            <a:ext cx="6619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9" name="Rectangle 30"/>
          <p:cNvSpPr>
            <a:spLocks noChangeArrowheads="1"/>
          </p:cNvSpPr>
          <p:nvPr/>
        </p:nvSpPr>
        <p:spPr bwMode="auto">
          <a:xfrm>
            <a:off x="6740525" y="5476876"/>
            <a:ext cx="571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 NADP</a:t>
            </a:r>
            <a:r>
              <a:rPr lang="en-US" b="1" baseline="30000">
                <a:solidFill>
                  <a:srgbClr val="000000"/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71710" name="Rectangle 31"/>
          <p:cNvSpPr>
            <a:spLocks noChangeArrowheads="1"/>
          </p:cNvSpPr>
          <p:nvPr/>
        </p:nvSpPr>
        <p:spPr bwMode="auto">
          <a:xfrm>
            <a:off x="6704013" y="5788026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11" name="Rectangle 32"/>
          <p:cNvSpPr>
            <a:spLocks noChangeArrowheads="1"/>
          </p:cNvSpPr>
          <p:nvPr/>
        </p:nvSpPr>
        <p:spPr bwMode="auto">
          <a:xfrm>
            <a:off x="7864475" y="6065839"/>
            <a:ext cx="935038" cy="293687"/>
          </a:xfrm>
          <a:prstGeom prst="rect">
            <a:avLst/>
          </a:prstGeom>
          <a:solidFill>
            <a:srgbClr val="ECB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 NADPH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12" name="Rectangle 33"/>
          <p:cNvSpPr>
            <a:spLocks noChangeArrowheads="1"/>
          </p:cNvSpPr>
          <p:nvPr/>
        </p:nvSpPr>
        <p:spPr bwMode="auto">
          <a:xfrm>
            <a:off x="7523163" y="6100764"/>
            <a:ext cx="2524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b="1" baseline="30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71713" name="Picture 34" descr="goldarrow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15138" y="4973639"/>
            <a:ext cx="1689100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4" name="Picture 35" descr="electron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15214" y="5002213"/>
            <a:ext cx="384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5" name="Picture 36" descr="H===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913563" y="5745163"/>
            <a:ext cx="4381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6" name="Picture 37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4714" y="36703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7" name="Picture 38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10226" y="3429001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8" name="Picture 39" descr="H===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2289" y="2687639"/>
            <a:ext cx="4857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9" name="Picture 40" descr="arrw4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671939">
            <a:off x="7304088" y="2420939"/>
            <a:ext cx="22352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209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Light-Dependent Reactions</a:t>
            </a:r>
            <a:br>
              <a:rPr lang="en-US"/>
            </a:br>
            <a:endParaRPr lang="en-US"/>
          </a:p>
        </p:txBody>
      </p:sp>
      <p:pic>
        <p:nvPicPr>
          <p:cNvPr id="32770" name="Picture 3" descr="lightdepdtreac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767" y="1287887"/>
            <a:ext cx="11564523" cy="5276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Rectangle 7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1524001" y="1"/>
            <a:ext cx="1958975" cy="11652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Reactions of Photosynthesis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In plants and other photosynthetic eukaryotes, photosynthesis takes place inside chloroplasts. </a:t>
            </a:r>
          </a:p>
          <a:p>
            <a:r>
              <a:rPr lang="en-US" u="sng" dirty="0"/>
              <a:t>The chloroplasts, contain saclike photosynthetic membranes called </a:t>
            </a:r>
            <a:r>
              <a:rPr lang="en-US" i="1" u="sng" dirty="0"/>
              <a:t>thylakoids</a:t>
            </a:r>
            <a:r>
              <a:rPr lang="en-US" u="sng" dirty="0"/>
              <a:t>.</a:t>
            </a:r>
          </a:p>
          <a:p>
            <a:r>
              <a:rPr lang="en-US" dirty="0"/>
              <a:t>Thylakoids are arranged in stacks known as grana (singular: granum). </a:t>
            </a:r>
          </a:p>
          <a:p>
            <a:r>
              <a:rPr lang="en-US" dirty="0"/>
              <a:t>Proteins in </a:t>
            </a:r>
            <a:r>
              <a:rPr lang="en-US"/>
              <a:t>the thylakoid </a:t>
            </a:r>
            <a:r>
              <a:rPr lang="en-US" dirty="0"/>
              <a:t>membrane organize chlorophyll and other pigments into clusters known as </a:t>
            </a:r>
            <a:r>
              <a:rPr lang="en-US" i="1" dirty="0"/>
              <a:t>photosystems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2910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"/>
            <a:ext cx="8763000" cy="668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432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Reactions Cont’d.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Reactions of photosynthesis can be described in two parts</a:t>
            </a:r>
          </a:p>
          <a:p>
            <a:r>
              <a:rPr lang="en-US" smtClean="0"/>
              <a:t>Light-</a:t>
            </a:r>
            <a:r>
              <a:rPr lang="en-US" u="sng" smtClean="0"/>
              <a:t>dependent</a:t>
            </a:r>
            <a:r>
              <a:rPr lang="en-US" smtClean="0"/>
              <a:t> reactions take place within the thylakoid membranes. </a:t>
            </a:r>
          </a:p>
          <a:p>
            <a:r>
              <a:rPr lang="en-US" smtClean="0"/>
              <a:t>Light-</a:t>
            </a:r>
            <a:r>
              <a:rPr lang="en-US" u="sng" smtClean="0"/>
              <a:t>independent</a:t>
            </a:r>
            <a:r>
              <a:rPr lang="en-US" smtClean="0"/>
              <a:t> reactions (Calvin cycle) take place in the </a:t>
            </a:r>
            <a:r>
              <a:rPr lang="en-US" i="1" smtClean="0"/>
              <a:t>stroma</a:t>
            </a:r>
            <a:r>
              <a:rPr lang="en-US" smtClean="0"/>
              <a:t>, the region outside the thylakoid membranes. </a:t>
            </a:r>
          </a:p>
        </p:txBody>
      </p:sp>
    </p:spTree>
    <p:extLst>
      <p:ext uri="{BB962C8B-B14F-4D97-AF65-F5344CB8AC3E}">
        <p14:creationId xmlns:p14="http://schemas.microsoft.com/office/powerpoint/2010/main" val="5401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smtClean="0"/>
              <a:t>Inside a Chloroplast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452689" y="4833939"/>
            <a:ext cx="1379537" cy="522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Chloroplast</a:t>
            </a:r>
          </a:p>
        </p:txBody>
      </p:sp>
      <p:pic>
        <p:nvPicPr>
          <p:cNvPr id="25604" name="Picture 5" descr="sb4752f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1039" y="1236664"/>
            <a:ext cx="8288337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1"/>
          <p:cNvPicPr>
            <a:picLocks noChangeAspect="1" noChangeArrowheads="1"/>
          </p:cNvPicPr>
          <p:nvPr/>
        </p:nvPicPr>
        <p:blipFill>
          <a:blip r:embed="rId4" cstate="print"/>
          <a:srcRect b="31093"/>
          <a:stretch>
            <a:fillRect/>
          </a:stretch>
        </p:blipFill>
        <p:spPr bwMode="auto">
          <a:xfrm>
            <a:off x="3368675" y="979489"/>
            <a:ext cx="2185988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 descr="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16500" y="2159000"/>
            <a:ext cx="9334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 descr="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6676" y="3563938"/>
            <a:ext cx="9683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9" descr="3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94201" y="3784601"/>
            <a:ext cx="784225" cy="199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0" name="Picture 10" descr="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56388" y="2100264"/>
            <a:ext cx="901700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1" name="Picture 11" descr="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11926" y="3571876"/>
            <a:ext cx="949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2" name="Picture 12" descr="nadph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57889" y="4254501"/>
            <a:ext cx="750887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3" name="Picture 13" descr="atp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961063" y="3665539"/>
            <a:ext cx="6540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3017838" y="1044576"/>
            <a:ext cx="842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Light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4519613" y="703263"/>
            <a:ext cx="842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H</a:t>
            </a:r>
            <a:r>
              <a:rPr lang="en-US" b="1" baseline="-25000">
                <a:latin typeface="Calibri" pitchFamily="34" charset="0"/>
              </a:rPr>
              <a:t>2</a:t>
            </a:r>
            <a:r>
              <a:rPr lang="en-US" b="1">
                <a:latin typeface="Calibri" pitchFamily="34" charset="0"/>
              </a:rPr>
              <a:t>O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4743451" y="5746751"/>
            <a:ext cx="479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O</a:t>
            </a:r>
            <a:r>
              <a:rPr lang="en-US" b="1" baseline="-25000">
                <a:latin typeface="Calibri" pitchFamily="34" charset="0"/>
              </a:rPr>
              <a:t>2</a:t>
            </a:r>
            <a:endParaRPr lang="en-US" b="1">
              <a:latin typeface="Calibri" pitchFamily="34" charset="0"/>
            </a:endParaRP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7726364" y="731838"/>
            <a:ext cx="7127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CO</a:t>
            </a:r>
            <a:r>
              <a:rPr lang="en-US" b="1" baseline="-25000">
                <a:latin typeface="Calibri" pitchFamily="34" charset="0"/>
              </a:rPr>
              <a:t>2</a:t>
            </a:r>
            <a:endParaRPr lang="en-US" b="1">
              <a:latin typeface="Calibri" pitchFamily="34" charset="0"/>
            </a:endParaRP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7451726" y="5726113"/>
            <a:ext cx="1046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Sugars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5811839" y="1981201"/>
            <a:ext cx="1292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NADP</a:t>
            </a:r>
            <a:r>
              <a:rPr lang="en-US" sz="2000" b="1" baseline="30000">
                <a:latin typeface="Calibri" pitchFamily="34" charset="0"/>
              </a:rPr>
              <a:t>+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5775326" y="2408238"/>
            <a:ext cx="1292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ADP + P</a:t>
            </a:r>
          </a:p>
        </p:txBody>
      </p:sp>
      <p:pic>
        <p:nvPicPr>
          <p:cNvPr id="30741" name="Picture 21" descr="row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780338" y="1055689"/>
            <a:ext cx="519112" cy="14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2" name="Picture 22" descr="row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786688" y="4314825"/>
            <a:ext cx="519112" cy="143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7588251" y="3076575"/>
            <a:ext cx="1089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Calvin Cycle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4076701" y="2970214"/>
            <a:ext cx="1806575" cy="64633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Light- dependent reactions</a:t>
            </a:r>
          </a:p>
        </p:txBody>
      </p:sp>
      <p:sp>
        <p:nvSpPr>
          <p:cNvPr id="25624" name="Oval 25"/>
          <p:cNvSpPr>
            <a:spLocks noChangeArrowheads="1"/>
          </p:cNvSpPr>
          <p:nvPr/>
        </p:nvSpPr>
        <p:spPr bwMode="auto">
          <a:xfrm>
            <a:off x="7213601" y="2478089"/>
            <a:ext cx="1952625" cy="1862137"/>
          </a:xfrm>
          <a:prstGeom prst="ellipse">
            <a:avLst/>
          </a:prstGeom>
          <a:solidFill>
            <a:srgbClr val="E9FBC5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30746" name="Picture 26" descr="Calvin1"/>
          <p:cNvPicPr>
            <a:picLocks noChangeAspect="1" noChangeArrowheads="1"/>
          </p:cNvPicPr>
          <p:nvPr/>
        </p:nvPicPr>
        <p:blipFill>
          <a:blip r:embed="rId13" cstate="print"/>
          <a:srcRect l="2730" r="1489" b="8372"/>
          <a:stretch>
            <a:fillRect/>
          </a:stretch>
        </p:blipFill>
        <p:spPr bwMode="auto">
          <a:xfrm>
            <a:off x="7289801" y="2500314"/>
            <a:ext cx="1838325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7677150" y="3063875"/>
            <a:ext cx="992188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Calibri" pitchFamily="34" charset="0"/>
              </a:rPr>
              <a:t>Calvin cycle</a:t>
            </a:r>
          </a:p>
        </p:txBody>
      </p:sp>
    </p:spTree>
    <p:extLst>
      <p:ext uri="{BB962C8B-B14F-4D97-AF65-F5344CB8AC3E}">
        <p14:creationId xmlns:p14="http://schemas.microsoft.com/office/powerpoint/2010/main" val="149916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2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4" grpId="0"/>
      <p:bldP spid="30735" grpId="0"/>
      <p:bldP spid="30736" grpId="0"/>
      <p:bldP spid="30737" grpId="0"/>
      <p:bldP spid="30739" grpId="0"/>
      <p:bldP spid="30740" grpId="0"/>
      <p:bldP spid="30743" grpId="0"/>
      <p:bldP spid="30743" grpId="1"/>
      <p:bldP spid="30744" grpId="0"/>
      <p:bldP spid="307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smtClean="0"/>
              <a:t>Inside a Chloroplast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2452689" y="4833939"/>
            <a:ext cx="1379537" cy="522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Chloroplast</a:t>
            </a:r>
          </a:p>
        </p:txBody>
      </p:sp>
      <p:pic>
        <p:nvPicPr>
          <p:cNvPr id="79877" name="Picture 5" descr="sb4752f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1039" y="1236664"/>
            <a:ext cx="8288337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1"/>
          <p:cNvPicPr>
            <a:picLocks noChangeAspect="1" noChangeArrowheads="1"/>
          </p:cNvPicPr>
          <p:nvPr/>
        </p:nvPicPr>
        <p:blipFill>
          <a:blip r:embed="rId4" cstate="print"/>
          <a:srcRect b="31093"/>
          <a:stretch>
            <a:fillRect/>
          </a:stretch>
        </p:blipFill>
        <p:spPr bwMode="auto">
          <a:xfrm>
            <a:off x="3505200" y="990601"/>
            <a:ext cx="2185988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 descr="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16500" y="2159000"/>
            <a:ext cx="9334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 descr="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6676" y="3563938"/>
            <a:ext cx="9683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9" descr="3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94201" y="3784601"/>
            <a:ext cx="784225" cy="199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0" name="Picture 10" descr="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56388" y="2100264"/>
            <a:ext cx="901700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1" name="Picture 11" descr="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11926" y="3571876"/>
            <a:ext cx="949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5811839" y="1981201"/>
            <a:ext cx="1292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NADP</a:t>
            </a:r>
            <a:r>
              <a:rPr lang="en-US" sz="2000" b="1" baseline="30000">
                <a:latin typeface="Calibri" pitchFamily="34" charset="0"/>
              </a:rPr>
              <a:t>+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5775326" y="2408238"/>
            <a:ext cx="1292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ADP + P</a:t>
            </a:r>
          </a:p>
        </p:txBody>
      </p:sp>
      <p:pic>
        <p:nvPicPr>
          <p:cNvPr id="30741" name="Picture 21" descr="row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80338" y="1055689"/>
            <a:ext cx="519112" cy="14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2" name="Picture 22" descr="row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86688" y="4314825"/>
            <a:ext cx="519112" cy="143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7588251" y="3076575"/>
            <a:ext cx="1089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Calvin Cycle</a:t>
            </a:r>
          </a:p>
        </p:txBody>
      </p:sp>
      <p:sp>
        <p:nvSpPr>
          <p:cNvPr id="79897" name="Oval 25"/>
          <p:cNvSpPr>
            <a:spLocks noChangeArrowheads="1"/>
          </p:cNvSpPr>
          <p:nvPr/>
        </p:nvSpPr>
        <p:spPr bwMode="auto">
          <a:xfrm>
            <a:off x="7213601" y="2478089"/>
            <a:ext cx="1952625" cy="1862137"/>
          </a:xfrm>
          <a:prstGeom prst="ellipse">
            <a:avLst/>
          </a:prstGeom>
          <a:solidFill>
            <a:srgbClr val="E9FBC5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30746" name="Picture 26" descr="Calvin1"/>
          <p:cNvPicPr>
            <a:picLocks noChangeAspect="1" noChangeArrowheads="1"/>
          </p:cNvPicPr>
          <p:nvPr/>
        </p:nvPicPr>
        <p:blipFill>
          <a:blip r:embed="rId11" cstate="print"/>
          <a:srcRect l="2730" r="1489" b="8372"/>
          <a:stretch>
            <a:fillRect/>
          </a:stretch>
        </p:blipFill>
        <p:spPr bwMode="auto">
          <a:xfrm>
            <a:off x="7289801" y="2500314"/>
            <a:ext cx="1838325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259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9" grpId="0"/>
      <p:bldP spid="30740" grpId="0"/>
      <p:bldP spid="30743" grpId="0"/>
      <p:bldP spid="3074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73" y="302883"/>
            <a:ext cx="11515344" cy="625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79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1186</Words>
  <Application>Microsoft Office PowerPoint</Application>
  <PresentationFormat>Widescreen</PresentationFormat>
  <Paragraphs>228</Paragraphs>
  <Slides>33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Office Theme</vt:lpstr>
      <vt:lpstr>Photosynthesis</vt:lpstr>
      <vt:lpstr>PowerPoint Presentation</vt:lpstr>
      <vt:lpstr>Process</vt:lpstr>
      <vt:lpstr>The Reactions of Photosynthesis</vt:lpstr>
      <vt:lpstr>PowerPoint Presentation</vt:lpstr>
      <vt:lpstr>Reactions Cont’d.</vt:lpstr>
      <vt:lpstr>Inside a Chloroplast</vt:lpstr>
      <vt:lpstr>Inside a Chloroplast</vt:lpstr>
      <vt:lpstr>PowerPoint Presentation</vt:lpstr>
      <vt:lpstr>Main Idea</vt:lpstr>
      <vt:lpstr>Light Dependent Reactions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  <vt:lpstr>Light-Dependent Reactions </vt:lpstr>
    </vt:vector>
  </TitlesOfParts>
  <Company>Millville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Photosynthesis</dc:title>
  <dc:creator>LaTorre, Michael</dc:creator>
  <cp:lastModifiedBy>LaTorre, Michael</cp:lastModifiedBy>
  <cp:revision>6</cp:revision>
  <cp:lastPrinted>2016-02-17T19:31:17Z</cp:lastPrinted>
  <dcterms:created xsi:type="dcterms:W3CDTF">2015-02-24T17:45:58Z</dcterms:created>
  <dcterms:modified xsi:type="dcterms:W3CDTF">2016-02-17T19:32:15Z</dcterms:modified>
</cp:coreProperties>
</file>