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9"/>
  </p:handoutMasterIdLst>
  <p:sldIdLst>
    <p:sldId id="256" r:id="rId2"/>
    <p:sldId id="257" r:id="rId3"/>
    <p:sldId id="258" r:id="rId4"/>
    <p:sldId id="284" r:id="rId5"/>
    <p:sldId id="259" r:id="rId6"/>
    <p:sldId id="294" r:id="rId7"/>
    <p:sldId id="263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95" r:id="rId18"/>
    <p:sldId id="270" r:id="rId19"/>
    <p:sldId id="296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97" r:id="rId30"/>
    <p:sldId id="280" r:id="rId31"/>
    <p:sldId id="298" r:id="rId32"/>
    <p:sldId id="281" r:id="rId33"/>
    <p:sldId id="299" r:id="rId34"/>
    <p:sldId id="282" r:id="rId35"/>
    <p:sldId id="283" r:id="rId36"/>
    <p:sldId id="285" r:id="rId37"/>
    <p:sldId id="292" r:id="rId38"/>
    <p:sldId id="287" r:id="rId39"/>
    <p:sldId id="300" r:id="rId40"/>
    <p:sldId id="288" r:id="rId41"/>
    <p:sldId id="301" r:id="rId42"/>
    <p:sldId id="289" r:id="rId43"/>
    <p:sldId id="302" r:id="rId44"/>
    <p:sldId id="290" r:id="rId45"/>
    <p:sldId id="303" r:id="rId46"/>
    <p:sldId id="291" r:id="rId47"/>
    <p:sldId id="29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8560E-BEC5-4102-B4DF-DFE174A7386B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A4EB7-9822-4B85-8072-BEC6207F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6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51CF-2322-4188-BADD-79C622C694A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7388-60F4-484E-A02D-B6B7E4F9C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51CF-2322-4188-BADD-79C622C694A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7388-60F4-484E-A02D-B6B7E4F9C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6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51CF-2322-4188-BADD-79C622C694A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7388-60F4-484E-A02D-B6B7E4F9C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4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51CF-2322-4188-BADD-79C622C694A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7388-60F4-484E-A02D-B6B7E4F9C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7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51CF-2322-4188-BADD-79C622C694A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7388-60F4-484E-A02D-B6B7E4F9C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6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51CF-2322-4188-BADD-79C622C694A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7388-60F4-484E-A02D-B6B7E4F9C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7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51CF-2322-4188-BADD-79C622C694A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7388-60F4-484E-A02D-B6B7E4F9C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6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51CF-2322-4188-BADD-79C622C694A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7388-60F4-484E-A02D-B6B7E4F9C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8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51CF-2322-4188-BADD-79C622C694A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7388-60F4-484E-A02D-B6B7E4F9C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7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51CF-2322-4188-BADD-79C622C694A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7388-60F4-484E-A02D-B6B7E4F9C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1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51CF-2322-4188-BADD-79C622C694A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7388-60F4-484E-A02D-B6B7E4F9C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4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251CF-2322-4188-BADD-79C622C694A7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7388-60F4-484E-A02D-B6B7E4F9C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2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c.com/video-clips/rexd72/the-daily-show-with-jon-stewart-martin-blase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Cells: The Basis of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9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Rely on Bacteria…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8954"/>
            <a:ext cx="10515600" cy="4351338"/>
          </a:xfrm>
        </p:spPr>
        <p:txBody>
          <a:bodyPr/>
          <a:lstStyle/>
          <a:p>
            <a:r>
              <a:rPr lang="en-US" dirty="0" smtClean="0"/>
              <a:t>We have more bacterial cells living on us than our own cells</a:t>
            </a:r>
            <a:endParaRPr lang="en-US" dirty="0"/>
          </a:p>
        </p:txBody>
      </p:sp>
      <p:pic>
        <p:nvPicPr>
          <p:cNvPr id="5122" name="Picture 2" descr="http://publications.nigms.nih.gov/findings/jan12/images/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10" y="1854088"/>
            <a:ext cx="3429268" cy="4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5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94668"/>
            <a:ext cx="10515600" cy="1325563"/>
          </a:xfrm>
        </p:spPr>
        <p:txBody>
          <a:bodyPr/>
          <a:lstStyle/>
          <a:p>
            <a:r>
              <a:rPr lang="en-US" dirty="0" smtClean="0"/>
              <a:t>Probiotics</a:t>
            </a:r>
            <a:endParaRPr lang="en-US" dirty="0"/>
          </a:p>
        </p:txBody>
      </p:sp>
      <p:pic>
        <p:nvPicPr>
          <p:cNvPr id="6146" name="Picture 2" descr="http://www.customprobiotics.com/wp-content/uploads/probiotics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48" y="1182365"/>
            <a:ext cx="8228527" cy="554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50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32" y="368854"/>
            <a:ext cx="9981126" cy="628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7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Daily Show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Missing Microbes, Dr. Martin </a:t>
            </a:r>
            <a:r>
              <a:rPr lang="en-US" dirty="0" err="1" smtClean="0"/>
              <a:t>Blaser</a:t>
            </a:r>
            <a:endParaRPr lang="en-US" dirty="0" smtClean="0"/>
          </a:p>
          <a:p>
            <a:r>
              <a:rPr lang="en-US" dirty="0" smtClean="0"/>
              <a:t>Wide Spectrum Antibiotics = Bad</a:t>
            </a:r>
          </a:p>
          <a:p>
            <a:r>
              <a:rPr lang="en-US" dirty="0" smtClean="0">
                <a:hlinkClick r:id="rId2"/>
              </a:rPr>
              <a:t>http://www.cc.com/video-clips/rexd72/the-daily-show-with-jon-stewart-martin-blaser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://mediad.publicbroadcasting.net/p/radiowest/files/201404/missing_microb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13" y="3528275"/>
            <a:ext cx="3014193" cy="301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04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40" y="1416073"/>
            <a:ext cx="6131789" cy="3928659"/>
          </a:xfrm>
          <a:prstGeom prst="rect">
            <a:avLst/>
          </a:prstGeom>
        </p:spPr>
      </p:pic>
      <p:pic>
        <p:nvPicPr>
          <p:cNvPr id="8194" name="Picture 2" descr="https://upload.wikimedia.org/wikipedia/commons/6/6b/Morning-Glory_Hotsp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89" y="1690688"/>
            <a:ext cx="5019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08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73" y="207701"/>
            <a:ext cx="7624293" cy="64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6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06" y="1403797"/>
            <a:ext cx="11779735" cy="403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41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06" y="1403797"/>
            <a:ext cx="11779735" cy="403108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58344" y="3915177"/>
            <a:ext cx="2987898" cy="61818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99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63" y="1700011"/>
            <a:ext cx="11458209" cy="363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20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63" y="1700011"/>
            <a:ext cx="11458209" cy="363184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55313" y="4584879"/>
            <a:ext cx="3593205" cy="61818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9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712"/>
            <a:ext cx="10515600" cy="1325563"/>
          </a:xfrm>
        </p:spPr>
        <p:txBody>
          <a:bodyPr/>
          <a:lstStyle/>
          <a:p>
            <a:r>
              <a:rPr lang="en-US" dirty="0" smtClean="0"/>
              <a:t>All cells…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1833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surrounded by a plasma membrane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Contain a semifluid substance called cytoplasm/ cytosol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Contain chromosomes, which carry the cell’s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ribosomes, which assemble amino acids into proteins (all cell’s job)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 descr="http://www.shmoop.com/images/biology/biobook_cells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23" y="3469883"/>
            <a:ext cx="4261878" cy="319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19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prokaryotes are unicellular</a:t>
            </a:r>
          </a:p>
          <a:p>
            <a:r>
              <a:rPr lang="en-US" dirty="0" smtClean="0"/>
              <a:t>They live on their own but form colonies (millions-billions) </a:t>
            </a:r>
          </a:p>
          <a:p>
            <a:r>
              <a:rPr lang="en-US" dirty="0" smtClean="0"/>
              <a:t>They have a variety of shapes and functions</a:t>
            </a:r>
            <a:endParaRPr lang="en-US" dirty="0"/>
          </a:p>
        </p:txBody>
      </p:sp>
      <p:pic>
        <p:nvPicPr>
          <p:cNvPr id="9218" name="Picture 2" descr="http://web.ornl.gov/info/news/pulse/images/370_03_livingportrait_pnnl_3.5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88" y="3737556"/>
            <a:ext cx="24003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70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ioweb.uwlax.edu/bio203/s2008/jaedike_alic/360px-Bacterial_morphology_diagram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37" y="248341"/>
            <a:ext cx="6966442" cy="64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14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55" y="283925"/>
            <a:ext cx="8963696" cy="60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63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31" y="78001"/>
            <a:ext cx="9083584" cy="62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61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prokaryotes move via flagella (tail-like protein structure)</a:t>
            </a:r>
          </a:p>
          <a:p>
            <a:r>
              <a:rPr lang="en-US" dirty="0" smtClean="0"/>
              <a:t>Allows them to exhibit taxis (ability to move toward or away from stimuli)</a:t>
            </a:r>
          </a:p>
          <a:p>
            <a:r>
              <a:rPr lang="en-US" dirty="0" smtClean="0"/>
              <a:t>Chemotaxis- movement in response to chemicals</a:t>
            </a:r>
          </a:p>
          <a:p>
            <a:r>
              <a:rPr lang="en-US" dirty="0" err="1" smtClean="0"/>
              <a:t>Phototaxis</a:t>
            </a:r>
            <a:r>
              <a:rPr lang="en-US" dirty="0" smtClean="0"/>
              <a:t>- movement in response to light</a:t>
            </a:r>
          </a:p>
          <a:p>
            <a:endParaRPr lang="en-US" dirty="0"/>
          </a:p>
        </p:txBody>
      </p:sp>
      <p:pic>
        <p:nvPicPr>
          <p:cNvPr id="11266" name="Picture 2" descr="http://i0.wp.com/microbeonline.com/wp-content/uploads/2013/04/flagellar-arrangement-of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41" y="4435013"/>
            <a:ext cx="4519456" cy="217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16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tatic1.squarespace.com/static/4f34530ecb12e336a9dfe29c/4f5846f424acc34ea47830f9/529fa571e4b0d7c82c60dcaa/1386224335773/warning-graphic-content.gif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7" y="508716"/>
            <a:ext cx="10044493" cy="60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56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dvocatesaz.org/wp-content/uploads/2012/03/conjugation-pi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8" y="312960"/>
            <a:ext cx="10842983" cy="777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53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716" y="0"/>
            <a:ext cx="10515600" cy="1325563"/>
          </a:xfrm>
        </p:spPr>
        <p:txBody>
          <a:bodyPr/>
          <a:lstStyle/>
          <a:p>
            <a:r>
              <a:rPr lang="en-US" dirty="0" smtClean="0"/>
              <a:t>Pili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97591"/>
            <a:ext cx="10515600" cy="4351338"/>
          </a:xfrm>
        </p:spPr>
        <p:txBody>
          <a:bodyPr/>
          <a:lstStyle/>
          <a:p>
            <a:r>
              <a:rPr lang="en-US" dirty="0" smtClean="0"/>
              <a:t>Protein tubes originating from the prokaryotic cell membrane</a:t>
            </a:r>
          </a:p>
          <a:p>
            <a:r>
              <a:rPr lang="en-US" dirty="0" smtClean="0"/>
              <a:t>Short/ fimbriae- allow cells to attach to others or inanimate objects</a:t>
            </a:r>
          </a:p>
          <a:p>
            <a:r>
              <a:rPr lang="en-US" dirty="0" smtClean="0"/>
              <a:t>Long/ Conjugation (sex pili)- allow bacteria to transfer genetic information from one cell to another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514" y="2892715"/>
            <a:ext cx="4383982" cy="38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71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4" y="1171976"/>
            <a:ext cx="11594483" cy="43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63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4" y="1171976"/>
            <a:ext cx="11594483" cy="43401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52282" y="4687909"/>
            <a:ext cx="2987898" cy="61818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4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Eukaryotes vs. 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3810"/>
            <a:ext cx="10515600" cy="4351338"/>
          </a:xfrm>
        </p:spPr>
        <p:txBody>
          <a:bodyPr/>
          <a:lstStyle/>
          <a:p>
            <a:r>
              <a:rPr lang="en-US" dirty="0" smtClean="0"/>
              <a:t>Eukaryotic Cells (Plants &amp; Animals)- usually larger and more complex</a:t>
            </a:r>
          </a:p>
          <a:p>
            <a:r>
              <a:rPr lang="en-US" dirty="0" smtClean="0"/>
              <a:t>Prokaryotic Cells (Bacteria)- Do NOT have organelles ( mitochondria, chloroplasts, etc.)</a:t>
            </a:r>
          </a:p>
          <a:p>
            <a:r>
              <a:rPr lang="en-US" dirty="0" smtClean="0"/>
              <a:t>Most (not all) Eukaryotes are multicellular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560" y="3779479"/>
            <a:ext cx="49530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26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9" y="1171977"/>
            <a:ext cx="11660686" cy="43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37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9" y="1171977"/>
            <a:ext cx="11660686" cy="435306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00767" y="4134117"/>
            <a:ext cx="2987898" cy="61818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63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18" y="1468192"/>
            <a:ext cx="11401585" cy="387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39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18" y="1468192"/>
            <a:ext cx="11401585" cy="387653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56822" y="4533363"/>
            <a:ext cx="2987898" cy="61818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59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3349"/>
            <a:ext cx="10515600" cy="4351338"/>
          </a:xfrm>
        </p:spPr>
        <p:txBody>
          <a:bodyPr/>
          <a:lstStyle/>
          <a:p>
            <a:r>
              <a:rPr lang="en-US" dirty="0" smtClean="0"/>
              <a:t>The fluid inside of the cell is called the cytoplasm</a:t>
            </a:r>
          </a:p>
          <a:p>
            <a:r>
              <a:rPr lang="en-US" dirty="0" smtClean="0"/>
              <a:t>Floating in the cytoplasm are the ribosomes and the bacterial chromosome (contains the prokaryote’s DNA)</a:t>
            </a:r>
          </a:p>
          <a:p>
            <a:r>
              <a:rPr lang="en-US" dirty="0" smtClean="0"/>
              <a:t>Prokaryotes usually only have 1 chromosome in an area called the nucleoid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722" y="3419475"/>
            <a:ext cx="31146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62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07" y="120660"/>
            <a:ext cx="8847399" cy="639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3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5"/>
            <a:ext cx="10515600" cy="1325563"/>
          </a:xfrm>
        </p:spPr>
        <p:txBody>
          <a:bodyPr/>
          <a:lstStyle/>
          <a:p>
            <a:r>
              <a:rPr lang="en-US" dirty="0" smtClean="0"/>
              <a:t>Plasmids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4560"/>
            <a:ext cx="10515600" cy="4351338"/>
          </a:xfrm>
        </p:spPr>
        <p:txBody>
          <a:bodyPr/>
          <a:lstStyle/>
          <a:p>
            <a:r>
              <a:rPr lang="en-US" dirty="0" smtClean="0"/>
              <a:t>F plasmids give the cell the ability to have fertility (transfer DNA to other bacteria)</a:t>
            </a:r>
          </a:p>
          <a:p>
            <a:r>
              <a:rPr lang="en-US" dirty="0" smtClean="0"/>
              <a:t>R plasmids give the cell the ability to have resistance (antibiotic resistant bacteria)</a:t>
            </a:r>
            <a:endParaRPr lang="en-US" dirty="0"/>
          </a:p>
        </p:txBody>
      </p:sp>
      <p:pic>
        <p:nvPicPr>
          <p:cNvPr id="15362" name="Picture 2" descr="http://guardianlv.com/wp-content/uploads/2013/12/antibiotic-resistance-comic-650x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10" y="2857680"/>
            <a:ext cx="4410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65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Prokaryotic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1225"/>
            <a:ext cx="10515600" cy="4351338"/>
          </a:xfrm>
        </p:spPr>
        <p:txBody>
          <a:bodyPr/>
          <a:lstStyle/>
          <a:p>
            <a:r>
              <a:rPr lang="en-US" dirty="0" smtClean="0"/>
              <a:t>Prokaryote reproduce through binary fission (the splitting of one cell into two)</a:t>
            </a:r>
          </a:p>
          <a:p>
            <a:r>
              <a:rPr lang="en-US" dirty="0" smtClean="0"/>
              <a:t>In order for each cell to have a complete copy of the DNA, the bacterial chromosome must be replicated prior to cell division</a:t>
            </a:r>
            <a:endParaRPr lang="en-US" dirty="0"/>
          </a:p>
        </p:txBody>
      </p:sp>
      <p:pic>
        <p:nvPicPr>
          <p:cNvPr id="16386" name="Picture 2" descr="http://techhydra.com/wp-content/uploads/binary-fission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02" y="2889484"/>
            <a:ext cx="3076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0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7" y="2678806"/>
            <a:ext cx="11781395" cy="149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145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7" y="2678806"/>
            <a:ext cx="11781395" cy="1493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4428" y="4123834"/>
            <a:ext cx="1519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1</a:t>
            </a:r>
            <a:endParaRPr lang="en-US" sz="7200" dirty="0"/>
          </a:p>
        </p:txBody>
      </p:sp>
      <p:sp>
        <p:nvSpPr>
          <p:cNvPr id="4" name="Rounded Rectangle 3"/>
          <p:cNvSpPr/>
          <p:nvPr/>
        </p:nvSpPr>
        <p:spPr>
          <a:xfrm>
            <a:off x="3928057" y="4159876"/>
            <a:ext cx="2987898" cy="1236371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Pro has NO!</a:t>
            </a:r>
          </a:p>
          <a:p>
            <a:r>
              <a:rPr lang="en-US" dirty="0" smtClean="0"/>
              <a:t>Prokaryotes have No Nucleus and No Organelles</a:t>
            </a:r>
          </a:p>
          <a:p>
            <a:r>
              <a:rPr lang="en-US" dirty="0" smtClean="0"/>
              <a:t>Eukaryotes have both</a:t>
            </a:r>
            <a:endParaRPr lang="en-US" dirty="0"/>
          </a:p>
        </p:txBody>
      </p:sp>
      <p:pic>
        <p:nvPicPr>
          <p:cNvPr id="14338" name="Picture 2" descr="http://andreakihlstedt.com/wpsys/wp-content/uploads/2013/07/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96" y="360894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57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4" y="778081"/>
            <a:ext cx="10610507" cy="515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00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4" y="778081"/>
            <a:ext cx="10610507" cy="515907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58344" y="3734873"/>
            <a:ext cx="2987898" cy="61818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65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605307"/>
            <a:ext cx="10762875" cy="54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63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605307"/>
            <a:ext cx="10762875" cy="549927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77285" y="3354946"/>
            <a:ext cx="7675808" cy="61818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97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18" y="1056067"/>
            <a:ext cx="10914038" cy="4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21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18" y="1056067"/>
            <a:ext cx="10914038" cy="46879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29555" y="3979571"/>
            <a:ext cx="4404574" cy="61818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688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6" y="50079"/>
            <a:ext cx="9895077" cy="680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10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Questions Slides #1-37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the 4 things all cells have in common.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the two types of prokaryotes.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what a plasmid is. What is an F plasmid and an R plasmid?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how bacteria can reproduce and exchange genetic information.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 err="1" smtClean="0"/>
              <a:t>phototaxis</a:t>
            </a:r>
            <a:r>
              <a:rPr lang="en-US" dirty="0" smtClean="0"/>
              <a:t>. </a:t>
            </a:r>
            <a:r>
              <a:rPr lang="en-US" smtClean="0"/>
              <a:t>Define chemotaxis.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9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88" y="914400"/>
            <a:ext cx="11814025" cy="47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2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88" y="914400"/>
            <a:ext cx="11814025" cy="47909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56068" y="3193961"/>
            <a:ext cx="10303098" cy="927278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4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  <a:endParaRPr lang="en-US" dirty="0"/>
          </a:p>
        </p:txBody>
      </p:sp>
      <p:pic>
        <p:nvPicPr>
          <p:cNvPr id="3074" name="Picture 2" descr="http://figures.boundless.com/19089/full/figure-22-02-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83" y="836590"/>
            <a:ext cx="7378566" cy="53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41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73" y="520550"/>
            <a:ext cx="8899301" cy="617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4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7592"/>
            <a:ext cx="10515600" cy="4351338"/>
          </a:xfrm>
        </p:spPr>
        <p:txBody>
          <a:bodyPr/>
          <a:lstStyle/>
          <a:p>
            <a:r>
              <a:rPr lang="en-US" dirty="0" smtClean="0"/>
              <a:t>Not only harmful, we rely on bacteria</a:t>
            </a:r>
          </a:p>
          <a:p>
            <a:r>
              <a:rPr lang="en-US" dirty="0" smtClean="0"/>
              <a:t>Bacteria cover the external surfaces of our bodies, including our digestive tracts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952" y="3349445"/>
            <a:ext cx="5074275" cy="3266565"/>
          </a:xfrm>
          <a:prstGeom prst="rect">
            <a:avLst/>
          </a:prstGeom>
        </p:spPr>
      </p:pic>
      <p:pic>
        <p:nvPicPr>
          <p:cNvPr id="4098" name="Picture 2" descr="http://static.guim.co.uk/sys-images/Guardian/Pix/pictures/2013/3/29/1364578652568/Gut-Bacteria-graphic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89" y="2872685"/>
            <a:ext cx="2924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99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435</Words>
  <Application>Microsoft Office PowerPoint</Application>
  <PresentationFormat>Widescreen</PresentationFormat>
  <Paragraphs>58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Cells: The Basis of Life</vt:lpstr>
      <vt:lpstr>All cells… </vt:lpstr>
      <vt:lpstr>Eukaryotes vs. Prokaryotes</vt:lpstr>
      <vt:lpstr>Remember this…</vt:lpstr>
      <vt:lpstr>PowerPoint Presentation</vt:lpstr>
      <vt:lpstr>PowerPoint Presentation</vt:lpstr>
      <vt:lpstr>Prokaryotes</vt:lpstr>
      <vt:lpstr>PowerPoint Presentation</vt:lpstr>
      <vt:lpstr>Bacteria</vt:lpstr>
      <vt:lpstr>We Rely on Bacteria…</vt:lpstr>
      <vt:lpstr>Probiotics</vt:lpstr>
      <vt:lpstr>PowerPoint Presentation</vt:lpstr>
      <vt:lpstr>The Daily Show </vt:lpstr>
      <vt:lpstr>Archaea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Organization</vt:lpstr>
      <vt:lpstr>PowerPoint Presentation</vt:lpstr>
      <vt:lpstr>PowerPoint Presentation</vt:lpstr>
      <vt:lpstr>PowerPoint Presentation</vt:lpstr>
      <vt:lpstr>Flagella</vt:lpstr>
      <vt:lpstr>PowerPoint Presentation</vt:lpstr>
      <vt:lpstr>PowerPoint Presentation</vt:lpstr>
      <vt:lpstr>Pili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Inside the Cell</vt:lpstr>
      <vt:lpstr>PowerPoint Presentation</vt:lpstr>
      <vt:lpstr>Plasmids</vt:lpstr>
      <vt:lpstr>Prokaryotic Reproduction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Questions Slides #1-37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Cells: The Basis of Life</dc:title>
  <dc:creator>Michael LaTorre</dc:creator>
  <cp:lastModifiedBy>LaTorre, Michael</cp:lastModifiedBy>
  <cp:revision>16</cp:revision>
  <cp:lastPrinted>2016-03-04T21:03:38Z</cp:lastPrinted>
  <dcterms:created xsi:type="dcterms:W3CDTF">2015-10-18T23:41:00Z</dcterms:created>
  <dcterms:modified xsi:type="dcterms:W3CDTF">2016-03-10T14:25:01Z</dcterms:modified>
</cp:coreProperties>
</file>