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7" r:id="rId2"/>
    <p:sldId id="258" r:id="rId3"/>
    <p:sldId id="281" r:id="rId4"/>
    <p:sldId id="259" r:id="rId5"/>
    <p:sldId id="260" r:id="rId6"/>
    <p:sldId id="261" r:id="rId7"/>
    <p:sldId id="262" r:id="rId8"/>
    <p:sldId id="263" r:id="rId9"/>
    <p:sldId id="264" r:id="rId10"/>
    <p:sldId id="265" r:id="rId11"/>
    <p:sldId id="266" r:id="rId12"/>
    <p:sldId id="267" r:id="rId13"/>
    <p:sldId id="273" r:id="rId14"/>
    <p:sldId id="268" r:id="rId15"/>
    <p:sldId id="274" r:id="rId16"/>
    <p:sldId id="283" r:id="rId17"/>
    <p:sldId id="269" r:id="rId18"/>
    <p:sldId id="275" r:id="rId19"/>
    <p:sldId id="270" r:id="rId20"/>
    <p:sldId id="276" r:id="rId21"/>
    <p:sldId id="271" r:id="rId22"/>
    <p:sldId id="277" r:id="rId23"/>
    <p:sldId id="282" r:id="rId24"/>
    <p:sldId id="272" r:id="rId25"/>
    <p:sldId id="278" r:id="rId26"/>
    <p:sldId id="279" r:id="rId27"/>
    <p:sldId id="28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D45CFE-A7DB-434C-8813-AEF1BB93FFD2}" type="datetimeFigureOut">
              <a:rPr lang="en-US" smtClean="0"/>
              <a:t>4/11/2016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7363C3-877D-4A64-B875-B0DFF55E1868}" type="slidenum">
              <a:rPr lang="en-US" smtClean="0"/>
              <a:t>‹#›</a:t>
            </a:fld>
            <a:endParaRPr lang="en-US"/>
          </a:p>
        </p:txBody>
      </p:sp>
    </p:spTree>
    <p:extLst>
      <p:ext uri="{BB962C8B-B14F-4D97-AF65-F5344CB8AC3E}">
        <p14:creationId xmlns:p14="http://schemas.microsoft.com/office/powerpoint/2010/main" val="19856741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F14062-DA2F-4965-A1ED-317DA5C48A8C}" type="datetimeFigureOut">
              <a:rPr lang="en-US"/>
              <a:pPr>
                <a:defRPr/>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843FF-A55A-4D9E-8C01-D069E6C097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F83F5-5B4A-410A-AA21-942C2E467270}" type="datetimeFigureOut">
              <a:rPr lang="en-US"/>
              <a:pPr>
                <a:defRPr/>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11936D-FC5E-43DE-9EF3-D233E27C28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9735AE-F51B-4E5F-A016-0D24C226FFE2}" type="datetimeFigureOut">
              <a:rPr lang="en-US"/>
              <a:pPr>
                <a:defRPr/>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9D439-1219-4DA7-A8D8-7B7C67137D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6DCAD-C63C-4A36-928A-DE1C67899AA9}" type="datetimeFigureOut">
              <a:rPr lang="en-US"/>
              <a:pPr>
                <a:defRPr/>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EDB18-4F36-421F-A71E-12185E7F9F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810BD2-78A2-49CE-A968-DCF6BB732F30}" type="datetimeFigureOut">
              <a:rPr lang="en-US"/>
              <a:pPr>
                <a:defRPr/>
              </a:pPr>
              <a:t>4/11/2016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4957AA-EC02-482A-95F3-B4E8F8FE30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A956F1-A8BE-4560-967B-818AF19AD88F}" type="datetimeFigureOut">
              <a:rPr lang="en-US"/>
              <a:pPr>
                <a:defRPr/>
              </a:pPr>
              <a:t>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15BE3E-88DB-413B-AFFF-94662F03A9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EA1DFB-834C-4048-98A7-261F1F95DDB9}" type="datetimeFigureOut">
              <a:rPr lang="en-US"/>
              <a:pPr>
                <a:defRPr/>
              </a:pPr>
              <a:t>4/11/2016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7F273-A039-4D12-B4EA-87B6FEA86C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77FDCE-328E-444D-A031-4A971EEBE6BA}" type="datetimeFigureOut">
              <a:rPr lang="en-US"/>
              <a:pPr>
                <a:defRPr/>
              </a:pPr>
              <a:t>4/11/2016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A3527-F38F-4C87-8FCC-1B9C5B98CD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9BC15-B6E7-4AC0-8F76-674F69750904}" type="datetimeFigureOut">
              <a:rPr lang="en-US"/>
              <a:pPr>
                <a:defRPr/>
              </a:pPr>
              <a:t>4/11/2016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B9A786-5252-41B1-9F46-87D082F89D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B069A2-97C0-40C7-BFD6-1C7240D52023}" type="datetimeFigureOut">
              <a:rPr lang="en-US"/>
              <a:pPr>
                <a:defRPr/>
              </a:pPr>
              <a:t>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0EECCE-E946-4F49-88C8-624A0B0580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E3C020-577A-4536-8376-E4DB11677BFC}" type="datetimeFigureOut">
              <a:rPr lang="en-US"/>
              <a:pPr>
                <a:defRPr/>
              </a:pPr>
              <a:t>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AC3975-9A9F-4934-B3CD-AF045D37EF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033496-B7C6-4B5B-812D-D6272AAC2421}" type="datetimeFigureOut">
              <a:rPr lang="en-US"/>
              <a:pPr>
                <a:defRPr/>
              </a:pPr>
              <a:t>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B529D0D-807A-452E-A4B7-BFBEBF4151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0/Major_events_in_mitosis.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0/Major_events_in_mitosis.sv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smtClean="0"/>
              <a:t>Mitosis	</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Interphase</a:t>
            </a:r>
          </a:p>
        </p:txBody>
      </p:sp>
      <p:pic>
        <p:nvPicPr>
          <p:cNvPr id="21506" name="Picture 5" descr="interphase"/>
          <p:cNvPicPr>
            <a:picLocks noChangeAspect="1" noChangeArrowheads="1"/>
          </p:cNvPicPr>
          <p:nvPr/>
        </p:nvPicPr>
        <p:blipFill>
          <a:blip r:embed="rId2" cstate="print"/>
          <a:srcRect/>
          <a:stretch>
            <a:fillRect/>
          </a:stretch>
        </p:blipFill>
        <p:spPr bwMode="auto">
          <a:xfrm>
            <a:off x="1066800" y="1447800"/>
            <a:ext cx="6705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Interphase</a:t>
            </a:r>
          </a:p>
        </p:txBody>
      </p:sp>
      <p:sp>
        <p:nvSpPr>
          <p:cNvPr id="22530" name="Rectangle 3"/>
          <p:cNvSpPr>
            <a:spLocks noGrp="1" noChangeArrowheads="1"/>
          </p:cNvSpPr>
          <p:nvPr>
            <p:ph type="body" idx="1"/>
          </p:nvPr>
        </p:nvSpPr>
        <p:spPr/>
        <p:txBody>
          <a:bodyPr/>
          <a:lstStyle/>
          <a:p>
            <a:pPr eaLnBrk="1" hangingPunct="1">
              <a:lnSpc>
                <a:spcPct val="90000"/>
              </a:lnSpc>
            </a:pPr>
            <a:r>
              <a:rPr lang="en-US" dirty="0" smtClean="0"/>
              <a:t>3 phases: G1/ S/ G2</a:t>
            </a:r>
          </a:p>
          <a:p>
            <a:pPr eaLnBrk="1" hangingPunct="1">
              <a:lnSpc>
                <a:spcPct val="90000"/>
              </a:lnSpc>
            </a:pPr>
            <a:r>
              <a:rPr lang="en-US" dirty="0" smtClean="0"/>
              <a:t>G1: </a:t>
            </a:r>
            <a:r>
              <a:rPr lang="en-US" u="sng" dirty="0" smtClean="0"/>
              <a:t>cell grows </a:t>
            </a:r>
            <a:r>
              <a:rPr lang="en-US" dirty="0" smtClean="0"/>
              <a:t>and makes new proteins and organelles</a:t>
            </a:r>
          </a:p>
          <a:p>
            <a:pPr eaLnBrk="1" hangingPunct="1">
              <a:lnSpc>
                <a:spcPct val="90000"/>
              </a:lnSpc>
            </a:pPr>
            <a:r>
              <a:rPr lang="en-US" dirty="0" smtClean="0"/>
              <a:t>S: </a:t>
            </a:r>
            <a:r>
              <a:rPr lang="en-US" u="sng" dirty="0" smtClean="0"/>
              <a:t>DNA replication</a:t>
            </a:r>
            <a:r>
              <a:rPr lang="en-US" dirty="0" smtClean="0"/>
              <a:t>, (chromosomes need to make a full copy of themselves before dividing)</a:t>
            </a:r>
          </a:p>
          <a:p>
            <a:pPr eaLnBrk="1" hangingPunct="1">
              <a:lnSpc>
                <a:spcPct val="90000"/>
              </a:lnSpc>
            </a:pPr>
            <a:r>
              <a:rPr lang="en-US" dirty="0" smtClean="0"/>
              <a:t>G2: Many organelles and molecules required for cell division are produced</a:t>
            </a:r>
          </a:p>
          <a:p>
            <a:pPr eaLnBrk="1" hangingPunct="1">
              <a:lnSpc>
                <a:spcPct val="90000"/>
              </a:lnSpc>
            </a:pPr>
            <a:r>
              <a:rPr lang="en-US" dirty="0" smtClean="0"/>
              <a:t>After G2 the </a:t>
            </a:r>
            <a:r>
              <a:rPr lang="en-US" u="sng" dirty="0" smtClean="0"/>
              <a:t>cell is ready to divide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7"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The Basic Idea</a:t>
            </a:r>
          </a:p>
        </p:txBody>
      </p:sp>
      <p:pic>
        <p:nvPicPr>
          <p:cNvPr id="23554" name="Picture 3" descr="File:Major events in mitosis.svg">
            <a:hlinkClick r:id="rId2"/>
          </p:cNvPr>
          <p:cNvPicPr>
            <a:picLocks noChangeAspect="1" noChangeArrowheads="1"/>
          </p:cNvPicPr>
          <p:nvPr/>
        </p:nvPicPr>
        <p:blipFill>
          <a:blip r:embed="rId3" cstate="print"/>
          <a:srcRect/>
          <a:stretch>
            <a:fillRect/>
          </a:stretch>
        </p:blipFill>
        <p:spPr bwMode="auto">
          <a:xfrm>
            <a:off x="457200" y="1524000"/>
            <a:ext cx="8305800"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The steps of mitosis</a:t>
            </a:r>
          </a:p>
        </p:txBody>
      </p:sp>
      <p:sp>
        <p:nvSpPr>
          <p:cNvPr id="24578" name="Content Placeholder 2"/>
          <p:cNvSpPr>
            <a:spLocks noGrp="1"/>
          </p:cNvSpPr>
          <p:nvPr>
            <p:ph idx="1"/>
          </p:nvPr>
        </p:nvSpPr>
        <p:spPr/>
        <p:txBody>
          <a:bodyPr/>
          <a:lstStyle/>
          <a:p>
            <a:pPr eaLnBrk="1" hangingPunct="1"/>
            <a:r>
              <a:rPr lang="en-US" dirty="0" smtClean="0"/>
              <a:t>Remember   </a:t>
            </a:r>
            <a:r>
              <a:rPr lang="en-US" sz="8000" dirty="0" smtClean="0"/>
              <a:t>P M A T</a:t>
            </a:r>
          </a:p>
          <a:p>
            <a:pPr eaLnBrk="1" hangingPunct="1"/>
            <a:r>
              <a:rPr lang="en-US" sz="3600" b="1" dirty="0" smtClean="0"/>
              <a:t>P</a:t>
            </a:r>
            <a:r>
              <a:rPr lang="en-US" sz="3600" dirty="0" smtClean="0"/>
              <a:t>rophase</a:t>
            </a:r>
          </a:p>
          <a:p>
            <a:pPr lvl="1" eaLnBrk="1" hangingPunct="1"/>
            <a:r>
              <a:rPr lang="en-US" dirty="0" smtClean="0"/>
              <a:t>Prometaphase</a:t>
            </a:r>
            <a:endParaRPr lang="en-US" dirty="0" smtClean="0"/>
          </a:p>
          <a:p>
            <a:pPr eaLnBrk="1" hangingPunct="1"/>
            <a:r>
              <a:rPr lang="en-US" sz="3600" b="1" dirty="0" smtClean="0"/>
              <a:t>M</a:t>
            </a:r>
            <a:r>
              <a:rPr lang="en-US" sz="3600" dirty="0" smtClean="0"/>
              <a:t>etaphase</a:t>
            </a:r>
          </a:p>
          <a:p>
            <a:pPr eaLnBrk="1" hangingPunct="1"/>
            <a:r>
              <a:rPr lang="en-US" sz="3600" b="1" dirty="0" smtClean="0"/>
              <a:t>A</a:t>
            </a:r>
            <a:r>
              <a:rPr lang="en-US" sz="3600" dirty="0" smtClean="0"/>
              <a:t>naphase</a:t>
            </a:r>
          </a:p>
          <a:p>
            <a:pPr eaLnBrk="1" hangingPunct="1"/>
            <a:r>
              <a:rPr lang="en-US" sz="3600" b="1" dirty="0" smtClean="0"/>
              <a:t>T</a:t>
            </a:r>
            <a:r>
              <a:rPr lang="en-US" sz="3600" dirty="0" smtClean="0"/>
              <a:t>elophase</a:t>
            </a:r>
          </a:p>
          <a:p>
            <a:pPr eaLnBrk="1" hangingPunct="1"/>
            <a:endParaRPr lang="en-US" sz="8000" dirty="0" smtClean="0"/>
          </a:p>
          <a:p>
            <a:pPr algn="ctr" eaLnBrk="1" hangingPunct="1">
              <a:buFont typeface="Arial" charset="0"/>
              <a:buNone/>
            </a:pPr>
            <a:endParaRPr lang="en-US" sz="8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Prophase</a:t>
            </a:r>
          </a:p>
        </p:txBody>
      </p:sp>
      <p:sp>
        <p:nvSpPr>
          <p:cNvPr id="25602" name="Rectangle 3"/>
          <p:cNvSpPr>
            <a:spLocks noGrp="1" noChangeArrowheads="1"/>
          </p:cNvSpPr>
          <p:nvPr>
            <p:ph type="body" idx="1"/>
          </p:nvPr>
        </p:nvSpPr>
        <p:spPr>
          <a:xfrm>
            <a:off x="457200" y="1219200"/>
            <a:ext cx="8229600" cy="4525963"/>
          </a:xfrm>
        </p:spPr>
        <p:txBody>
          <a:bodyPr/>
          <a:lstStyle/>
          <a:p>
            <a:pPr eaLnBrk="1" hangingPunct="1"/>
            <a:r>
              <a:rPr lang="en-US" sz="2400" u="sng" dirty="0" smtClean="0"/>
              <a:t>The first and longest phase of mitosis</a:t>
            </a:r>
          </a:p>
          <a:p>
            <a:pPr eaLnBrk="1" hangingPunct="1"/>
            <a:r>
              <a:rPr lang="en-US" sz="2400" dirty="0" smtClean="0"/>
              <a:t>May take as much as 50 to 60 percent of the total time required to complete mitosis</a:t>
            </a:r>
          </a:p>
          <a:p>
            <a:pPr eaLnBrk="1" hangingPunct="1"/>
            <a:r>
              <a:rPr lang="en-US" sz="2400" u="sng" dirty="0" smtClean="0"/>
              <a:t>During prophase, the chromosomes become visible</a:t>
            </a:r>
            <a:r>
              <a:rPr lang="en-US" u="sng" dirty="0" smtClean="0"/>
              <a:t> </a:t>
            </a:r>
          </a:p>
        </p:txBody>
      </p:sp>
      <p:pic>
        <p:nvPicPr>
          <p:cNvPr id="25603" name="Picture 4"/>
          <p:cNvPicPr>
            <a:picLocks noChangeAspect="1" noChangeArrowheads="1"/>
          </p:cNvPicPr>
          <p:nvPr/>
        </p:nvPicPr>
        <p:blipFill>
          <a:blip r:embed="rId2" cstate="print"/>
          <a:srcRect/>
          <a:stretch>
            <a:fillRect/>
          </a:stretch>
        </p:blipFill>
        <p:spPr bwMode="auto">
          <a:xfrm>
            <a:off x="609600" y="3124200"/>
            <a:ext cx="2943225" cy="3076575"/>
          </a:xfrm>
          <a:prstGeom prst="rect">
            <a:avLst/>
          </a:prstGeom>
          <a:noFill/>
          <a:ln w="9525">
            <a:noFill/>
            <a:miter lim="800000"/>
            <a:headEnd/>
            <a:tailEnd/>
          </a:ln>
        </p:spPr>
      </p:pic>
      <p:sp>
        <p:nvSpPr>
          <p:cNvPr id="25604" name="Rectangle 5"/>
          <p:cNvSpPr>
            <a:spLocks noChangeArrowheads="1"/>
          </p:cNvSpPr>
          <p:nvPr/>
        </p:nvSpPr>
        <p:spPr bwMode="auto">
          <a:xfrm>
            <a:off x="3733800" y="3886200"/>
            <a:ext cx="4572000" cy="1938992"/>
          </a:xfrm>
          <a:prstGeom prst="rect">
            <a:avLst/>
          </a:prstGeom>
          <a:noFill/>
          <a:ln w="9525">
            <a:noFill/>
            <a:miter lim="800000"/>
            <a:headEnd/>
            <a:tailEnd/>
          </a:ln>
        </p:spPr>
        <p:txBody>
          <a:bodyPr>
            <a:spAutoFit/>
          </a:bodyPr>
          <a:lstStyle/>
          <a:p>
            <a:pPr marL="342900" indent="-342900">
              <a:buFontTx/>
              <a:buAutoNum type="arabicPeriod"/>
            </a:pPr>
            <a:r>
              <a:rPr lang="en-US" sz="2400" u="sng" dirty="0">
                <a:latin typeface="Calibri" pitchFamily="34" charset="0"/>
              </a:rPr>
              <a:t>The chromosomes coil</a:t>
            </a:r>
          </a:p>
          <a:p>
            <a:pPr marL="342900" indent="-342900">
              <a:buFontTx/>
              <a:buAutoNum type="arabicPeriod"/>
            </a:pPr>
            <a:r>
              <a:rPr lang="en-US" sz="2400" u="sng" dirty="0">
                <a:latin typeface="Calibri" pitchFamily="34" charset="0"/>
              </a:rPr>
              <a:t>The nuclear membrane disintegrates</a:t>
            </a:r>
          </a:p>
          <a:p>
            <a:pPr marL="342900" indent="-342900">
              <a:buFontTx/>
              <a:buAutoNum type="arabicPeriod"/>
            </a:pPr>
            <a:r>
              <a:rPr lang="en-US" sz="2400" u="sng" dirty="0">
                <a:latin typeface="Calibri" pitchFamily="34" charset="0"/>
              </a:rPr>
              <a:t>Spindle fibers (microtubules)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linds(horizontal)">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7" dur="500"/>
                                        <p:tgtEl>
                                          <p:spTgt spid="25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4">
                                            <p:txEl>
                                              <p:pRg st="0" end="0"/>
                                            </p:txEl>
                                          </p:spTgt>
                                        </p:tgtEl>
                                        <p:attrNameLst>
                                          <p:attrName>style.visibility</p:attrName>
                                        </p:attrNameLst>
                                      </p:cBhvr>
                                      <p:to>
                                        <p:strVal val="visible"/>
                                      </p:to>
                                    </p:set>
                                    <p:animEffect transition="in" filter="blinds(horizontal)">
                                      <p:cBhvr>
                                        <p:cTn id="22" dur="500"/>
                                        <p:tgtEl>
                                          <p:spTgt spid="2560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604">
                                            <p:txEl>
                                              <p:pRg st="1" end="1"/>
                                            </p:txEl>
                                          </p:spTgt>
                                        </p:tgtEl>
                                        <p:attrNameLst>
                                          <p:attrName>style.visibility</p:attrName>
                                        </p:attrNameLst>
                                      </p:cBhvr>
                                      <p:to>
                                        <p:strVal val="visible"/>
                                      </p:to>
                                    </p:set>
                                    <p:animEffect transition="in" filter="blinds(horizontal)">
                                      <p:cBhvr>
                                        <p:cTn id="27" dur="500"/>
                                        <p:tgtEl>
                                          <p:spTgt spid="2560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4">
                                            <p:txEl>
                                              <p:pRg st="2" end="2"/>
                                            </p:txEl>
                                          </p:spTgt>
                                        </p:tgtEl>
                                        <p:attrNameLst>
                                          <p:attrName>style.visibility</p:attrName>
                                        </p:attrNameLst>
                                      </p:cBhvr>
                                      <p:to>
                                        <p:strVal val="visible"/>
                                      </p:to>
                                    </p:set>
                                    <p:animEffect transition="in" filter="blinds(horizontal)">
                                      <p:cBhvr>
                                        <p:cTn id="32"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Prophase</a:t>
            </a:r>
          </a:p>
        </p:txBody>
      </p:sp>
      <p:pic>
        <p:nvPicPr>
          <p:cNvPr id="26626" name="Picture 5"/>
          <p:cNvPicPr>
            <a:picLocks noChangeAspect="1" noChangeArrowheads="1"/>
          </p:cNvPicPr>
          <p:nvPr/>
        </p:nvPicPr>
        <p:blipFill>
          <a:blip r:embed="rId2" cstate="print"/>
          <a:srcRect/>
          <a:stretch>
            <a:fillRect/>
          </a:stretch>
        </p:blipFill>
        <p:spPr bwMode="auto">
          <a:xfrm>
            <a:off x="2438400" y="1909763"/>
            <a:ext cx="4267200" cy="388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Newly Added- </a:t>
            </a:r>
            <a:r>
              <a:rPr lang="en-US" u="sng" dirty="0" smtClean="0"/>
              <a:t>Prometaphase</a:t>
            </a:r>
            <a:endParaRPr lang="en-US" u="sng" dirty="0"/>
          </a:p>
        </p:txBody>
      </p:sp>
      <p:sp>
        <p:nvSpPr>
          <p:cNvPr id="3" name="Content Placeholder 2"/>
          <p:cNvSpPr>
            <a:spLocks noGrp="1"/>
          </p:cNvSpPr>
          <p:nvPr>
            <p:ph idx="1"/>
          </p:nvPr>
        </p:nvSpPr>
        <p:spPr/>
        <p:txBody>
          <a:bodyPr/>
          <a:lstStyle/>
          <a:p>
            <a:pPr marL="514350" indent="-514350">
              <a:buFont typeface="+mj-lt"/>
              <a:buAutoNum type="arabicPeriod"/>
            </a:pPr>
            <a:r>
              <a:rPr lang="en-US" sz="2400" u="sng" dirty="0" smtClean="0"/>
              <a:t>The nuclear membrane has completely disintegrated</a:t>
            </a:r>
          </a:p>
          <a:p>
            <a:pPr marL="514350" indent="-514350">
              <a:buFont typeface="+mj-lt"/>
              <a:buAutoNum type="arabicPeriod"/>
            </a:pPr>
            <a:r>
              <a:rPr lang="en-US" sz="2400" u="sng" dirty="0" smtClean="0"/>
              <a:t>The spindles begin to move toward the centromeres</a:t>
            </a:r>
          </a:p>
          <a:p>
            <a:pPr marL="514350" indent="-514350">
              <a:buFont typeface="+mj-lt"/>
              <a:buAutoNum type="arabicPeriod"/>
            </a:pPr>
            <a:r>
              <a:rPr lang="en-US" sz="2400" u="sng" dirty="0" smtClean="0"/>
              <a:t>Chromosomes move toward the middle of the cell</a:t>
            </a:r>
            <a:endParaRPr lang="en-US" sz="2400" u="sng" dirty="0"/>
          </a:p>
        </p:txBody>
      </p:sp>
      <p:pic>
        <p:nvPicPr>
          <p:cNvPr id="1026" name="Picture 2" descr="http://www.snv.jussieu.fr/bmedia/Mitose/img24/m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50868"/>
            <a:ext cx="4867275" cy="297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8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152400"/>
            <a:ext cx="8229600" cy="1143000"/>
          </a:xfrm>
        </p:spPr>
        <p:txBody>
          <a:bodyPr/>
          <a:lstStyle/>
          <a:p>
            <a:pPr eaLnBrk="1" hangingPunct="1"/>
            <a:r>
              <a:rPr lang="en-US" smtClean="0"/>
              <a:t>Metaphase</a:t>
            </a:r>
          </a:p>
        </p:txBody>
      </p:sp>
      <p:pic>
        <p:nvPicPr>
          <p:cNvPr id="27650" name="Picture 3"/>
          <p:cNvPicPr>
            <a:picLocks noChangeAspect="1" noChangeArrowheads="1"/>
          </p:cNvPicPr>
          <p:nvPr/>
        </p:nvPicPr>
        <p:blipFill>
          <a:blip r:embed="rId2" cstate="print"/>
          <a:srcRect/>
          <a:stretch>
            <a:fillRect/>
          </a:stretch>
        </p:blipFill>
        <p:spPr bwMode="auto">
          <a:xfrm>
            <a:off x="685800" y="3795713"/>
            <a:ext cx="3352800" cy="3062287"/>
          </a:xfrm>
          <a:prstGeom prst="rect">
            <a:avLst/>
          </a:prstGeom>
          <a:noFill/>
          <a:ln w="9525">
            <a:noFill/>
            <a:miter lim="800000"/>
            <a:headEnd/>
            <a:tailEnd/>
          </a:ln>
        </p:spPr>
      </p:pic>
      <p:sp>
        <p:nvSpPr>
          <p:cNvPr id="27651" name="Text Box 4"/>
          <p:cNvSpPr txBox="1">
            <a:spLocks noChangeArrowheads="1"/>
          </p:cNvSpPr>
          <p:nvPr/>
        </p:nvSpPr>
        <p:spPr bwMode="auto">
          <a:xfrm>
            <a:off x="4800600" y="4495800"/>
            <a:ext cx="3657600" cy="946150"/>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The chromosomes become aligned</a:t>
            </a:r>
          </a:p>
        </p:txBody>
      </p:sp>
      <p:sp>
        <p:nvSpPr>
          <p:cNvPr id="27652" name="Text Box 5"/>
          <p:cNvSpPr txBox="1">
            <a:spLocks noChangeArrowheads="1"/>
          </p:cNvSpPr>
          <p:nvPr/>
        </p:nvSpPr>
        <p:spPr bwMode="auto">
          <a:xfrm>
            <a:off x="533400" y="1295400"/>
            <a:ext cx="76962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27653" name="Text Box 6"/>
          <p:cNvSpPr txBox="1">
            <a:spLocks noChangeArrowheads="1"/>
          </p:cNvSpPr>
          <p:nvPr/>
        </p:nvSpPr>
        <p:spPr bwMode="auto">
          <a:xfrm>
            <a:off x="609600" y="990600"/>
            <a:ext cx="8305800" cy="2862322"/>
          </a:xfrm>
          <a:prstGeom prst="rect">
            <a:avLst/>
          </a:prstGeom>
          <a:noFill/>
          <a:ln w="9525">
            <a:noFill/>
            <a:miter lim="800000"/>
            <a:headEnd/>
            <a:tailEnd/>
          </a:ln>
        </p:spPr>
        <p:txBody>
          <a:bodyPr>
            <a:spAutoFit/>
          </a:bodyPr>
          <a:lstStyle/>
          <a:p>
            <a:pPr>
              <a:spcBef>
                <a:spcPct val="50000"/>
              </a:spcBef>
              <a:buFontTx/>
              <a:buChar char="•"/>
            </a:pPr>
            <a:r>
              <a:rPr lang="en-US" sz="2400" dirty="0">
                <a:latin typeface="Calibri" pitchFamily="34" charset="0"/>
              </a:rPr>
              <a:t> The second phase of mitosis</a:t>
            </a:r>
          </a:p>
          <a:p>
            <a:pPr>
              <a:spcBef>
                <a:spcPct val="50000"/>
              </a:spcBef>
              <a:buFontTx/>
              <a:buChar char="•"/>
            </a:pPr>
            <a:r>
              <a:rPr lang="en-US" sz="2400" dirty="0">
                <a:latin typeface="Calibri" pitchFamily="34" charset="0"/>
              </a:rPr>
              <a:t> Often lasts only a few minutes</a:t>
            </a:r>
          </a:p>
          <a:p>
            <a:pPr>
              <a:spcBef>
                <a:spcPct val="50000"/>
              </a:spcBef>
              <a:buFontTx/>
              <a:buChar char="•"/>
            </a:pPr>
            <a:r>
              <a:rPr lang="en-US" sz="2400" dirty="0">
                <a:latin typeface="Calibri" pitchFamily="34" charset="0"/>
              </a:rPr>
              <a:t> </a:t>
            </a:r>
            <a:r>
              <a:rPr lang="en-US" sz="2400" u="sng" dirty="0">
                <a:latin typeface="Calibri" pitchFamily="34" charset="0"/>
              </a:rPr>
              <a:t>During metaphase, the chromosomes line up across the center of the cell</a:t>
            </a:r>
          </a:p>
          <a:p>
            <a:pPr>
              <a:spcBef>
                <a:spcPct val="50000"/>
              </a:spcBef>
              <a:buFontTx/>
              <a:buChar char="•"/>
            </a:pPr>
            <a:r>
              <a:rPr lang="en-US" sz="2400" dirty="0">
                <a:latin typeface="Calibri" pitchFamily="34" charset="0"/>
              </a:rPr>
              <a:t> </a:t>
            </a:r>
            <a:r>
              <a:rPr lang="en-US" sz="2400" u="sng" dirty="0">
                <a:latin typeface="Calibri" pitchFamily="34" charset="0"/>
              </a:rPr>
              <a:t>Microtubules connect the centromere of each chromosome to the two poles of the spindle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blinds(horizontal)">
                                      <p:cBhvr>
                                        <p:cTn id="7" dur="500"/>
                                        <p:tgtEl>
                                          <p:spTgt spid="27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blinds(horizontal)">
                                      <p:cBhvr>
                                        <p:cTn id="12" dur="500"/>
                                        <p:tgtEl>
                                          <p:spTgt spid="276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blinds(horizontal)">
                                      <p:cBhvr>
                                        <p:cTn id="17" dur="500"/>
                                        <p:tgtEl>
                                          <p:spTgt spid="276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blinds(horizontal)">
                                      <p:cBhvr>
                                        <p:cTn id="22" dur="500"/>
                                        <p:tgtEl>
                                          <p:spTgt spid="276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Metaphase</a:t>
            </a:r>
          </a:p>
        </p:txBody>
      </p:sp>
      <p:pic>
        <p:nvPicPr>
          <p:cNvPr id="28674" name="Picture 4"/>
          <p:cNvPicPr>
            <a:picLocks noChangeAspect="1" noChangeArrowheads="1"/>
          </p:cNvPicPr>
          <p:nvPr/>
        </p:nvPicPr>
        <p:blipFill>
          <a:blip r:embed="rId2" cstate="print"/>
          <a:srcRect/>
          <a:stretch>
            <a:fillRect/>
          </a:stretch>
        </p:blipFill>
        <p:spPr bwMode="auto">
          <a:xfrm>
            <a:off x="2743200" y="1981200"/>
            <a:ext cx="3881438" cy="357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Anaphase</a:t>
            </a:r>
          </a:p>
        </p:txBody>
      </p:sp>
      <p:sp>
        <p:nvSpPr>
          <p:cNvPr id="29698" name="Rectangle 3"/>
          <p:cNvSpPr>
            <a:spLocks noGrp="1" noChangeArrowheads="1"/>
          </p:cNvSpPr>
          <p:nvPr>
            <p:ph type="body" idx="1"/>
          </p:nvPr>
        </p:nvSpPr>
        <p:spPr>
          <a:xfrm>
            <a:off x="457200" y="1295400"/>
            <a:ext cx="8229600" cy="2590800"/>
          </a:xfrm>
        </p:spPr>
        <p:txBody>
          <a:bodyPr/>
          <a:lstStyle/>
          <a:p>
            <a:pPr eaLnBrk="1" hangingPunct="1">
              <a:lnSpc>
                <a:spcPct val="90000"/>
              </a:lnSpc>
            </a:pPr>
            <a:r>
              <a:rPr lang="en-US" sz="2400" dirty="0" smtClean="0"/>
              <a:t>The third phase of mitosis</a:t>
            </a:r>
          </a:p>
          <a:p>
            <a:pPr eaLnBrk="1" hangingPunct="1">
              <a:lnSpc>
                <a:spcPct val="90000"/>
              </a:lnSpc>
            </a:pPr>
            <a:r>
              <a:rPr lang="en-US" sz="2400" dirty="0" smtClean="0"/>
              <a:t>During anaphase, </a:t>
            </a:r>
            <a:r>
              <a:rPr lang="en-US" sz="2400" u="sng" dirty="0" smtClean="0"/>
              <a:t>the centromeres that join the sister chromatids split, allowing the sister chromatids to separate and become individual chromosomes. The chromosomes continue the move until they have separated into two groups near the poles of the spindle</a:t>
            </a:r>
          </a:p>
          <a:p>
            <a:pPr eaLnBrk="1" hangingPunct="1">
              <a:lnSpc>
                <a:spcPct val="90000"/>
              </a:lnSpc>
            </a:pPr>
            <a:r>
              <a:rPr lang="en-US" sz="2400" dirty="0" smtClean="0"/>
              <a:t>Anaphase ends when the chromosomes stop moving</a:t>
            </a:r>
          </a:p>
        </p:txBody>
      </p:sp>
      <p:pic>
        <p:nvPicPr>
          <p:cNvPr id="29699" name="Picture 4"/>
          <p:cNvPicPr>
            <a:picLocks noChangeAspect="1" noChangeArrowheads="1"/>
          </p:cNvPicPr>
          <p:nvPr/>
        </p:nvPicPr>
        <p:blipFill>
          <a:blip r:embed="rId2" cstate="print"/>
          <a:srcRect/>
          <a:stretch>
            <a:fillRect/>
          </a:stretch>
        </p:blipFill>
        <p:spPr bwMode="auto">
          <a:xfrm>
            <a:off x="457200" y="4114800"/>
            <a:ext cx="3429000" cy="2514600"/>
          </a:xfrm>
          <a:prstGeom prst="rect">
            <a:avLst/>
          </a:prstGeom>
          <a:noFill/>
          <a:ln w="9525">
            <a:noFill/>
            <a:miter lim="800000"/>
            <a:headEnd/>
            <a:tailEnd/>
          </a:ln>
        </p:spPr>
      </p:pic>
      <p:sp>
        <p:nvSpPr>
          <p:cNvPr id="29700" name="Text Box 5"/>
          <p:cNvSpPr txBox="1">
            <a:spLocks noChangeArrowheads="1"/>
          </p:cNvSpPr>
          <p:nvPr/>
        </p:nvSpPr>
        <p:spPr bwMode="auto">
          <a:xfrm>
            <a:off x="3962400" y="4648200"/>
            <a:ext cx="3276600" cy="10064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The chromatids separate; The number of chromosomes doubles.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linds(horizontal)">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blinds(horizontal)">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blinds(horizontal)">
                                      <p:cBhvr>
                                        <p:cTn id="17" dur="5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smtClean="0"/>
              <a:t>What do you already know?</a:t>
            </a:r>
          </a:p>
        </p:txBody>
      </p:sp>
      <p:sp>
        <p:nvSpPr>
          <p:cNvPr id="14338" name="Rectangle 3"/>
          <p:cNvSpPr>
            <a:spLocks noGrp="1" noChangeArrowheads="1"/>
          </p:cNvSpPr>
          <p:nvPr>
            <p:ph type="body" idx="1"/>
          </p:nvPr>
        </p:nvSpPr>
        <p:spPr/>
        <p:txBody>
          <a:bodyPr/>
          <a:lstStyle/>
          <a:p>
            <a:pPr eaLnBrk="1" hangingPunct="1"/>
            <a:r>
              <a:rPr lang="en-US" smtClean="0"/>
              <a:t>What is mitosis?</a:t>
            </a:r>
          </a:p>
          <a:p>
            <a:pPr eaLnBrk="1" hangingPunct="1"/>
            <a:r>
              <a:rPr lang="en-US" smtClean="0"/>
              <a:t>Why does it happen?</a:t>
            </a:r>
          </a:p>
          <a:p>
            <a:pPr eaLnBrk="1" hangingPunct="1"/>
            <a:r>
              <a:rPr lang="en-US" smtClean="0"/>
              <a:t>What predictions can you make?</a:t>
            </a:r>
          </a:p>
          <a:p>
            <a:pPr eaLnBrk="1" hangingPunct="1"/>
            <a:endParaRPr lang="en-US" smtClean="0"/>
          </a:p>
        </p:txBody>
      </p:sp>
      <p:pic>
        <p:nvPicPr>
          <p:cNvPr id="14339" name="Picture 4" descr="350px-Major_events_in_mitosis"/>
          <p:cNvPicPr>
            <a:picLocks noChangeAspect="1" noChangeArrowheads="1"/>
          </p:cNvPicPr>
          <p:nvPr/>
        </p:nvPicPr>
        <p:blipFill>
          <a:blip r:embed="rId2" cstate="print"/>
          <a:srcRect/>
          <a:stretch>
            <a:fillRect/>
          </a:stretch>
        </p:blipFill>
        <p:spPr bwMode="auto">
          <a:xfrm>
            <a:off x="1219200" y="3657600"/>
            <a:ext cx="6991350" cy="253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linds(horizontal)">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1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Anaphase</a:t>
            </a:r>
          </a:p>
        </p:txBody>
      </p:sp>
      <p:pic>
        <p:nvPicPr>
          <p:cNvPr id="30722" name="Picture 4"/>
          <p:cNvPicPr>
            <a:picLocks noChangeAspect="1" noChangeArrowheads="1"/>
          </p:cNvPicPr>
          <p:nvPr/>
        </p:nvPicPr>
        <p:blipFill>
          <a:blip r:embed="rId2" cstate="print"/>
          <a:srcRect/>
          <a:stretch>
            <a:fillRect/>
          </a:stretch>
        </p:blipFill>
        <p:spPr bwMode="auto">
          <a:xfrm>
            <a:off x="2514600" y="1828800"/>
            <a:ext cx="366712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Telophase</a:t>
            </a:r>
          </a:p>
        </p:txBody>
      </p:sp>
      <p:sp>
        <p:nvSpPr>
          <p:cNvPr id="31746" name="Rectangle 3"/>
          <p:cNvSpPr>
            <a:spLocks noGrp="1" noChangeArrowheads="1"/>
          </p:cNvSpPr>
          <p:nvPr>
            <p:ph type="body" idx="1"/>
          </p:nvPr>
        </p:nvSpPr>
        <p:spPr>
          <a:xfrm>
            <a:off x="533400" y="1143000"/>
            <a:ext cx="8229600" cy="3200400"/>
          </a:xfrm>
        </p:spPr>
        <p:txBody>
          <a:bodyPr/>
          <a:lstStyle/>
          <a:p>
            <a:pPr eaLnBrk="1" hangingPunct="1">
              <a:lnSpc>
                <a:spcPct val="90000"/>
              </a:lnSpc>
            </a:pPr>
            <a:r>
              <a:rPr lang="en-US" sz="2400" dirty="0" smtClean="0"/>
              <a:t>The fourth and final phase of mitosis</a:t>
            </a:r>
          </a:p>
          <a:p>
            <a:pPr eaLnBrk="1" hangingPunct="1">
              <a:lnSpc>
                <a:spcPct val="90000"/>
              </a:lnSpc>
            </a:pPr>
            <a:r>
              <a:rPr lang="en-US" sz="2400" u="sng" dirty="0" smtClean="0"/>
              <a:t>In telophase, the chromosomes, which were distinct and condensed, begin to disperse into a tangle of dense material</a:t>
            </a:r>
          </a:p>
          <a:p>
            <a:pPr eaLnBrk="1" hangingPunct="1">
              <a:lnSpc>
                <a:spcPct val="90000"/>
              </a:lnSpc>
            </a:pPr>
            <a:r>
              <a:rPr lang="en-US" sz="2400" u="sng" dirty="0" smtClean="0"/>
              <a:t>A nuclear envelope reforms around each cluster of chromosomes</a:t>
            </a:r>
          </a:p>
          <a:p>
            <a:pPr eaLnBrk="1" hangingPunct="1">
              <a:lnSpc>
                <a:spcPct val="90000"/>
              </a:lnSpc>
            </a:pPr>
            <a:r>
              <a:rPr lang="en-US" sz="2400" u="sng" dirty="0" smtClean="0"/>
              <a:t>The spindle begins to break apart, and a nucleolus becomes visible in each daughter nucleus. </a:t>
            </a:r>
          </a:p>
        </p:txBody>
      </p:sp>
      <p:pic>
        <p:nvPicPr>
          <p:cNvPr id="31747" name="Picture 4"/>
          <p:cNvPicPr>
            <a:picLocks noChangeAspect="1" noChangeArrowheads="1"/>
          </p:cNvPicPr>
          <p:nvPr/>
        </p:nvPicPr>
        <p:blipFill>
          <a:blip r:embed="rId2" cstate="print"/>
          <a:srcRect/>
          <a:stretch>
            <a:fillRect/>
          </a:stretch>
        </p:blipFill>
        <p:spPr bwMode="auto">
          <a:xfrm>
            <a:off x="838200" y="4038600"/>
            <a:ext cx="3352800" cy="2514600"/>
          </a:xfrm>
          <a:prstGeom prst="rect">
            <a:avLst/>
          </a:prstGeom>
          <a:noFill/>
          <a:ln w="9525">
            <a:noFill/>
            <a:miter lim="800000"/>
            <a:headEnd/>
            <a:tailEnd/>
          </a:ln>
        </p:spPr>
      </p:pic>
      <p:sp>
        <p:nvSpPr>
          <p:cNvPr id="31748" name="Rectangle 5"/>
          <p:cNvSpPr>
            <a:spLocks noChangeArrowheads="1"/>
          </p:cNvSpPr>
          <p:nvPr/>
        </p:nvSpPr>
        <p:spPr bwMode="auto">
          <a:xfrm>
            <a:off x="4191000" y="4191000"/>
            <a:ext cx="4572000" cy="1465263"/>
          </a:xfrm>
          <a:prstGeom prst="rect">
            <a:avLst/>
          </a:prstGeom>
          <a:noFill/>
          <a:ln w="9525">
            <a:noFill/>
            <a:miter lim="800000"/>
            <a:headEnd/>
            <a:tailEnd/>
          </a:ln>
        </p:spPr>
        <p:txBody>
          <a:bodyPr>
            <a:spAutoFit/>
          </a:bodyPr>
          <a:lstStyle/>
          <a:p>
            <a:endParaRPr lang="en-US">
              <a:latin typeface="Calibri" pitchFamily="34" charset="0"/>
            </a:endParaRPr>
          </a:p>
          <a:p>
            <a:r>
              <a:rPr lang="en-US">
                <a:latin typeface="Calibri" pitchFamily="34" charset="0"/>
              </a:rPr>
              <a:t>The cell divides into two.</a:t>
            </a:r>
          </a:p>
          <a:p>
            <a:r>
              <a:rPr lang="en-US">
                <a:latin typeface="Calibri" pitchFamily="34" charset="0"/>
              </a:rPr>
              <a:t>The chromosomes uncoil.</a:t>
            </a:r>
          </a:p>
          <a:p>
            <a:r>
              <a:rPr lang="en-US">
                <a:latin typeface="Calibri" pitchFamily="34" charset="0"/>
              </a:rPr>
              <a:t>The nucleus reforms.</a:t>
            </a:r>
          </a:p>
          <a:p>
            <a:r>
              <a:rPr lang="en-US">
                <a:latin typeface="Calibri" pitchFamily="34" charset="0"/>
              </a:rPr>
              <a:t>The spindle apparatus disassembles.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7" dur="500"/>
                                        <p:tgtEl>
                                          <p:spTgt spid="31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blinds(horizontal)">
                                      <p:cBhvr>
                                        <p:cTn id="22"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Telophase</a:t>
            </a:r>
          </a:p>
        </p:txBody>
      </p:sp>
      <p:pic>
        <p:nvPicPr>
          <p:cNvPr id="32770" name="Picture 4"/>
          <p:cNvPicPr>
            <a:picLocks noChangeAspect="1" noChangeArrowheads="1"/>
          </p:cNvPicPr>
          <p:nvPr/>
        </p:nvPicPr>
        <p:blipFill>
          <a:blip r:embed="rId2" cstate="print"/>
          <a:srcRect/>
          <a:stretch>
            <a:fillRect/>
          </a:stretch>
        </p:blipFill>
        <p:spPr bwMode="auto">
          <a:xfrm>
            <a:off x="2514600" y="2043113"/>
            <a:ext cx="3886200"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Cytokinesis</a:t>
            </a:r>
            <a:endParaRPr lang="en-US" dirty="0"/>
          </a:p>
        </p:txBody>
      </p:sp>
      <p:sp>
        <p:nvSpPr>
          <p:cNvPr id="3" name="Content Placeholder 2"/>
          <p:cNvSpPr>
            <a:spLocks noGrp="1"/>
          </p:cNvSpPr>
          <p:nvPr>
            <p:ph idx="1"/>
          </p:nvPr>
        </p:nvSpPr>
        <p:spPr/>
        <p:txBody>
          <a:bodyPr/>
          <a:lstStyle/>
          <a:p>
            <a:r>
              <a:rPr lang="en-US" u="sng" dirty="0" smtClean="0"/>
              <a:t>Mitosis= Nucleus Dividing</a:t>
            </a:r>
          </a:p>
          <a:p>
            <a:r>
              <a:rPr lang="en-US" u="sng" dirty="0" smtClean="0"/>
              <a:t>Cytokinesis= Cytoplasm dividing</a:t>
            </a:r>
          </a:p>
          <a:p>
            <a:r>
              <a:rPr lang="en-US" dirty="0" smtClean="0"/>
              <a:t>Follows mitosis</a:t>
            </a:r>
          </a:p>
          <a:p>
            <a:r>
              <a:rPr lang="en-US" dirty="0" smtClean="0"/>
              <a:t>How organelles are divided between new daughter cells.</a:t>
            </a:r>
            <a:endParaRPr lang="en-US" dirty="0"/>
          </a:p>
        </p:txBody>
      </p:sp>
      <p:pic>
        <p:nvPicPr>
          <p:cNvPr id="1026" name="Picture 2" descr="Cytokinesi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83647" y="-1042988"/>
            <a:ext cx="28575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tokinesi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83647" y="-890588"/>
            <a:ext cx="28575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ker.com/cliparts/X/a/K/T/k/p/cytokinesi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38600"/>
            <a:ext cx="3505200" cy="25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0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 Identify ?</a:t>
            </a:r>
          </a:p>
        </p:txBody>
      </p:sp>
      <p:pic>
        <p:nvPicPr>
          <p:cNvPr id="33794" name="Picture 3"/>
          <p:cNvPicPr>
            <a:picLocks noChangeAspect="1" noChangeArrowheads="1"/>
          </p:cNvPicPr>
          <p:nvPr/>
        </p:nvPicPr>
        <p:blipFill>
          <a:blip r:embed="rId2" cstate="print"/>
          <a:srcRect/>
          <a:stretch>
            <a:fillRect/>
          </a:stretch>
        </p:blipFill>
        <p:spPr bwMode="auto">
          <a:xfrm>
            <a:off x="762000" y="1524000"/>
            <a:ext cx="1924050" cy="1800225"/>
          </a:xfrm>
          <a:prstGeom prst="rect">
            <a:avLst/>
          </a:prstGeom>
          <a:noFill/>
          <a:ln w="9525">
            <a:noFill/>
            <a:miter lim="800000"/>
            <a:headEnd/>
            <a:tailEnd/>
          </a:ln>
        </p:spPr>
      </p:pic>
      <p:pic>
        <p:nvPicPr>
          <p:cNvPr id="33795" name="Picture 4"/>
          <p:cNvPicPr>
            <a:picLocks noChangeAspect="1" noChangeArrowheads="1"/>
          </p:cNvPicPr>
          <p:nvPr/>
        </p:nvPicPr>
        <p:blipFill>
          <a:blip r:embed="rId3" cstate="print"/>
          <a:srcRect/>
          <a:stretch>
            <a:fillRect/>
          </a:stretch>
        </p:blipFill>
        <p:spPr bwMode="auto">
          <a:xfrm>
            <a:off x="1828800" y="3886200"/>
            <a:ext cx="2000250" cy="1771650"/>
          </a:xfrm>
          <a:prstGeom prst="rect">
            <a:avLst/>
          </a:prstGeom>
          <a:noFill/>
          <a:ln w="9525">
            <a:noFill/>
            <a:miter lim="800000"/>
            <a:headEnd/>
            <a:tailEnd/>
          </a:ln>
        </p:spPr>
      </p:pic>
      <p:pic>
        <p:nvPicPr>
          <p:cNvPr id="33796" name="Picture 5"/>
          <p:cNvPicPr>
            <a:picLocks noChangeAspect="1" noChangeArrowheads="1"/>
          </p:cNvPicPr>
          <p:nvPr/>
        </p:nvPicPr>
        <p:blipFill>
          <a:blip r:embed="rId4" cstate="print"/>
          <a:srcRect/>
          <a:stretch>
            <a:fillRect/>
          </a:stretch>
        </p:blipFill>
        <p:spPr bwMode="auto">
          <a:xfrm>
            <a:off x="5867400" y="3810000"/>
            <a:ext cx="1914525" cy="1838325"/>
          </a:xfrm>
          <a:prstGeom prst="rect">
            <a:avLst/>
          </a:prstGeom>
          <a:noFill/>
          <a:ln w="9525">
            <a:noFill/>
            <a:miter lim="800000"/>
            <a:headEnd/>
            <a:tailEnd/>
          </a:ln>
        </p:spPr>
      </p:pic>
      <p:pic>
        <p:nvPicPr>
          <p:cNvPr id="33797" name="Picture 6"/>
          <p:cNvPicPr>
            <a:picLocks noChangeAspect="1" noChangeArrowheads="1"/>
          </p:cNvPicPr>
          <p:nvPr/>
        </p:nvPicPr>
        <p:blipFill>
          <a:blip r:embed="rId5" cstate="print"/>
          <a:srcRect/>
          <a:stretch>
            <a:fillRect/>
          </a:stretch>
        </p:blipFill>
        <p:spPr bwMode="auto">
          <a:xfrm>
            <a:off x="4038600" y="1600200"/>
            <a:ext cx="2219325"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cstate="print"/>
          <a:srcRect/>
          <a:stretch>
            <a:fillRect/>
          </a:stretch>
        </p:blipFill>
        <p:spPr bwMode="auto">
          <a:xfrm>
            <a:off x="2438400" y="2286000"/>
            <a:ext cx="4386263" cy="3559175"/>
          </a:xfrm>
          <a:prstGeom prst="rect">
            <a:avLst/>
          </a:prstGeom>
          <a:noFill/>
          <a:ln w="9525">
            <a:noFill/>
            <a:miter lim="800000"/>
            <a:headEnd/>
            <a:tailEnd/>
          </a:ln>
        </p:spPr>
      </p:pic>
      <p:sp>
        <p:nvSpPr>
          <p:cNvPr id="34818" name="Rectangle 5"/>
          <p:cNvSpPr>
            <a:spLocks noChangeArrowheads="1"/>
          </p:cNvSpPr>
          <p:nvPr/>
        </p:nvSpPr>
        <p:spPr bwMode="auto">
          <a:xfrm>
            <a:off x="3124200" y="533400"/>
            <a:ext cx="2670175" cy="701675"/>
          </a:xfrm>
          <a:prstGeom prst="rect">
            <a:avLst/>
          </a:prstGeom>
          <a:noFill/>
          <a:ln w="9525">
            <a:noFill/>
            <a:miter lim="800000"/>
            <a:headEnd/>
            <a:tailEnd/>
          </a:ln>
        </p:spPr>
        <p:txBody>
          <a:bodyPr wrap="none">
            <a:spAutoFit/>
          </a:bodyPr>
          <a:lstStyle/>
          <a:p>
            <a:pPr algn="ctr">
              <a:spcBef>
                <a:spcPct val="50000"/>
              </a:spcBef>
            </a:pPr>
            <a:r>
              <a:rPr lang="en-US" sz="4000">
                <a:latin typeface="Calibri" pitchFamily="34" charset="0"/>
              </a:rPr>
              <a:t>? Identify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p:cNvPicPr>
            <a:picLocks noChangeAspect="1" noChangeArrowheads="1"/>
          </p:cNvPicPr>
          <p:nvPr/>
        </p:nvPicPr>
        <p:blipFill>
          <a:blip r:embed="rId2" cstate="print"/>
          <a:srcRect/>
          <a:stretch>
            <a:fillRect/>
          </a:stretch>
        </p:blipFill>
        <p:spPr bwMode="auto">
          <a:xfrm>
            <a:off x="2133600" y="2133600"/>
            <a:ext cx="4191000" cy="3429000"/>
          </a:xfrm>
          <a:prstGeom prst="rect">
            <a:avLst/>
          </a:prstGeom>
          <a:noFill/>
          <a:ln w="9525">
            <a:noFill/>
            <a:miter lim="800000"/>
            <a:headEnd/>
            <a:tailEnd/>
          </a:ln>
        </p:spPr>
      </p:pic>
      <p:sp>
        <p:nvSpPr>
          <p:cNvPr id="35842" name="Rectangle 5"/>
          <p:cNvSpPr>
            <a:spLocks noChangeArrowheads="1"/>
          </p:cNvSpPr>
          <p:nvPr/>
        </p:nvSpPr>
        <p:spPr bwMode="auto">
          <a:xfrm>
            <a:off x="2895600" y="457200"/>
            <a:ext cx="2670175" cy="701675"/>
          </a:xfrm>
          <a:prstGeom prst="rect">
            <a:avLst/>
          </a:prstGeom>
          <a:noFill/>
          <a:ln w="9525">
            <a:noFill/>
            <a:miter lim="800000"/>
            <a:headEnd/>
            <a:tailEnd/>
          </a:ln>
        </p:spPr>
        <p:txBody>
          <a:bodyPr wrap="none">
            <a:spAutoFit/>
          </a:bodyPr>
          <a:lstStyle/>
          <a:p>
            <a:pPr>
              <a:spcBef>
                <a:spcPct val="50000"/>
              </a:spcBef>
            </a:pPr>
            <a:r>
              <a:rPr lang="en-US" sz="4000">
                <a:latin typeface="Calibri" pitchFamily="34" charset="0"/>
              </a:rPr>
              <a:t>? Identify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2" cstate="print"/>
          <a:srcRect/>
          <a:stretch>
            <a:fillRect/>
          </a:stretch>
        </p:blipFill>
        <p:spPr bwMode="auto">
          <a:xfrm>
            <a:off x="2514600" y="2143125"/>
            <a:ext cx="4267200" cy="3789363"/>
          </a:xfrm>
          <a:prstGeom prst="rect">
            <a:avLst/>
          </a:prstGeom>
          <a:noFill/>
          <a:ln w="9525">
            <a:noFill/>
            <a:miter lim="800000"/>
            <a:headEnd/>
            <a:tailEnd/>
          </a:ln>
        </p:spPr>
      </p:pic>
      <p:sp>
        <p:nvSpPr>
          <p:cNvPr id="36866" name="Rectangle 5"/>
          <p:cNvSpPr>
            <a:spLocks noChangeArrowheads="1"/>
          </p:cNvSpPr>
          <p:nvPr/>
        </p:nvSpPr>
        <p:spPr bwMode="auto">
          <a:xfrm>
            <a:off x="3124200" y="457200"/>
            <a:ext cx="2921000" cy="762000"/>
          </a:xfrm>
          <a:prstGeom prst="rect">
            <a:avLst/>
          </a:prstGeom>
          <a:noFill/>
          <a:ln w="9525">
            <a:noFill/>
            <a:miter lim="800000"/>
            <a:headEnd/>
            <a:tailEnd/>
          </a:ln>
        </p:spPr>
        <p:txBody>
          <a:bodyPr wrap="none">
            <a:spAutoFit/>
          </a:bodyPr>
          <a:lstStyle/>
          <a:p>
            <a:pPr>
              <a:spcBef>
                <a:spcPct val="50000"/>
              </a:spcBef>
            </a:pPr>
            <a:r>
              <a:rPr lang="en-US" sz="4400">
                <a:latin typeface="Calibri" pitchFamily="34" charset="0"/>
              </a:rPr>
              <a:t>? Identify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Students will know the steps of mitosis in order by practicing drawing the different phases on their dry </a:t>
            </a:r>
            <a:r>
              <a:rPr lang="en-US" smtClean="0"/>
              <a:t>erase board.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mtClean="0"/>
              <a:t>Terms you already know</a:t>
            </a:r>
          </a:p>
        </p:txBody>
      </p:sp>
      <p:sp>
        <p:nvSpPr>
          <p:cNvPr id="15362" name="Rectangle 3"/>
          <p:cNvSpPr>
            <a:spLocks noGrp="1" noChangeArrowheads="1"/>
          </p:cNvSpPr>
          <p:nvPr>
            <p:ph type="body" idx="1"/>
          </p:nvPr>
        </p:nvSpPr>
        <p:spPr>
          <a:xfrm>
            <a:off x="457200" y="1143000"/>
            <a:ext cx="8229600" cy="4525963"/>
          </a:xfrm>
        </p:spPr>
        <p:txBody>
          <a:bodyPr/>
          <a:lstStyle/>
          <a:p>
            <a:pPr eaLnBrk="1" hangingPunct="1"/>
            <a:r>
              <a:rPr lang="en-US" smtClean="0"/>
              <a:t>Eukaryote</a:t>
            </a:r>
          </a:p>
          <a:p>
            <a:pPr eaLnBrk="1" hangingPunct="1"/>
            <a:r>
              <a:rPr lang="en-US" smtClean="0"/>
              <a:t>Nucleus</a:t>
            </a:r>
          </a:p>
          <a:p>
            <a:pPr algn="ctr" eaLnBrk="1" hangingPunct="1">
              <a:buFontTx/>
              <a:buNone/>
            </a:pPr>
            <a:r>
              <a:rPr lang="en-US" sz="4400" smtClean="0"/>
              <a:t>Terms you may have heard</a:t>
            </a:r>
          </a:p>
          <a:p>
            <a:pPr eaLnBrk="1" hangingPunct="1"/>
            <a:r>
              <a:rPr lang="en-US" smtClean="0"/>
              <a:t>Chromosome</a:t>
            </a:r>
          </a:p>
          <a:p>
            <a:pPr eaLnBrk="1" hangingPunct="1"/>
            <a:r>
              <a:rPr lang="en-US" smtClean="0"/>
              <a:t>Mitosis</a:t>
            </a:r>
          </a:p>
        </p:txBody>
      </p:sp>
      <p:pic>
        <p:nvPicPr>
          <p:cNvPr id="15363" name="Picture 4" descr="dna_500"/>
          <p:cNvPicPr>
            <a:picLocks noChangeAspect="1" noChangeArrowheads="1"/>
          </p:cNvPicPr>
          <p:nvPr/>
        </p:nvPicPr>
        <p:blipFill>
          <a:blip r:embed="rId2" cstate="print"/>
          <a:srcRect/>
          <a:stretch>
            <a:fillRect/>
          </a:stretch>
        </p:blipFill>
        <p:spPr bwMode="auto">
          <a:xfrm>
            <a:off x="3962400" y="3352800"/>
            <a:ext cx="4762500"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linds(horizontal)">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linds(horizontal)">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Effect transition="in" filter="blinds(horizontal)">
                                      <p:cBhvr>
                                        <p:cTn id="17" dur="500"/>
                                        <p:tgtEl>
                                          <p:spTgt spid="153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blinds(horizontal)">
                                      <p:cBhvr>
                                        <p:cTn id="22"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Cell Division</a:t>
            </a:r>
          </a:p>
        </p:txBody>
      </p:sp>
      <p:sp>
        <p:nvSpPr>
          <p:cNvPr id="16386" name="Rectangle 3"/>
          <p:cNvSpPr>
            <a:spLocks noGrp="1" noChangeArrowheads="1"/>
          </p:cNvSpPr>
          <p:nvPr>
            <p:ph type="body" idx="1"/>
          </p:nvPr>
        </p:nvSpPr>
        <p:spPr/>
        <p:txBody>
          <a:bodyPr/>
          <a:lstStyle/>
          <a:p>
            <a:pPr eaLnBrk="1" hangingPunct="1"/>
            <a:r>
              <a:rPr lang="en-US" smtClean="0"/>
              <a:t>Occurs in 2 main stages</a:t>
            </a:r>
          </a:p>
          <a:p>
            <a:pPr eaLnBrk="1" hangingPunct="1"/>
            <a:r>
              <a:rPr lang="en-US" u="sng" smtClean="0"/>
              <a:t>1</a:t>
            </a:r>
            <a:r>
              <a:rPr lang="en-US" u="sng" baseline="30000" smtClean="0"/>
              <a:t>st</a:t>
            </a:r>
            <a:r>
              <a:rPr lang="en-US" u="sng" smtClean="0"/>
              <a:t> stage- Interphase</a:t>
            </a:r>
          </a:p>
          <a:p>
            <a:pPr eaLnBrk="1" hangingPunct="1"/>
            <a:r>
              <a:rPr lang="en-US" u="sng" smtClean="0"/>
              <a:t>2</a:t>
            </a:r>
            <a:r>
              <a:rPr lang="en-US" u="sng" baseline="30000" smtClean="0"/>
              <a:t>nd</a:t>
            </a:r>
            <a:r>
              <a:rPr lang="en-US" u="sng" smtClean="0"/>
              <a:t> stage- Mitosis</a:t>
            </a:r>
          </a:p>
          <a:p>
            <a:pPr eaLnBrk="1" hangingPunct="1">
              <a:buFontTx/>
              <a:buNone/>
            </a:pPr>
            <a:endParaRPr lang="en-US" u="sng"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blinds(horizontal)">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blinds(horizontal)">
                                      <p:cBhvr>
                                        <p:cTn id="17"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Key ideas</a:t>
            </a:r>
          </a:p>
        </p:txBody>
      </p:sp>
      <p:sp>
        <p:nvSpPr>
          <p:cNvPr id="17410" name="Rectangle 3"/>
          <p:cNvSpPr>
            <a:spLocks noGrp="1" noChangeArrowheads="1"/>
          </p:cNvSpPr>
          <p:nvPr>
            <p:ph type="body" idx="1"/>
          </p:nvPr>
        </p:nvSpPr>
        <p:spPr/>
        <p:txBody>
          <a:bodyPr/>
          <a:lstStyle/>
          <a:p>
            <a:pPr eaLnBrk="1" hangingPunct="1"/>
            <a:r>
              <a:rPr lang="en-US" u="sng" dirty="0" smtClean="0"/>
              <a:t>Prior to cell division: chromosomes are replicated (this is Interphase)</a:t>
            </a:r>
          </a:p>
          <a:p>
            <a:pPr eaLnBrk="1" hangingPunct="1"/>
            <a:r>
              <a:rPr lang="en-US" dirty="0" smtClean="0"/>
              <a:t>Each chromosome consists of 2 identical “sister chromatids”</a:t>
            </a:r>
          </a:p>
          <a:p>
            <a:pPr eaLnBrk="1" hangingPunct="1"/>
            <a:r>
              <a:rPr lang="en-US" u="sng" dirty="0" smtClean="0"/>
              <a:t>When a cell divides: sister chromatids separate and one chromatid goes to each of the two new cells</a:t>
            </a:r>
          </a:p>
          <a:p>
            <a:pPr eaLnBrk="1" hangingPunct="1"/>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blinds(horizontal)">
                                      <p:cBhvr>
                                        <p:cTn id="1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Chromosomes</a:t>
            </a:r>
          </a:p>
        </p:txBody>
      </p:sp>
      <p:sp>
        <p:nvSpPr>
          <p:cNvPr id="18434" name="Rectangle 3"/>
          <p:cNvSpPr>
            <a:spLocks noGrp="1" noChangeArrowheads="1"/>
          </p:cNvSpPr>
          <p:nvPr>
            <p:ph type="body" idx="1"/>
          </p:nvPr>
        </p:nvSpPr>
        <p:spPr>
          <a:xfrm>
            <a:off x="457200" y="1066800"/>
            <a:ext cx="8229600" cy="4525963"/>
          </a:xfrm>
        </p:spPr>
        <p:txBody>
          <a:bodyPr/>
          <a:lstStyle/>
          <a:p>
            <a:pPr eaLnBrk="1" hangingPunct="1"/>
            <a:r>
              <a:rPr lang="en-US" smtClean="0"/>
              <a:t>Genetic material- DNA</a:t>
            </a:r>
          </a:p>
          <a:p>
            <a:pPr eaLnBrk="1" hangingPunct="1"/>
            <a:r>
              <a:rPr lang="en-US" smtClean="0"/>
              <a:t>Human cells- 46 / 23 pairs</a:t>
            </a:r>
          </a:p>
          <a:p>
            <a:pPr eaLnBrk="1" hangingPunct="1">
              <a:buFontTx/>
              <a:buNone/>
            </a:pPr>
            <a:r>
              <a:rPr lang="en-US" smtClean="0"/>
              <a:t>		1 from Mom / 1 from Dad</a:t>
            </a:r>
          </a:p>
        </p:txBody>
      </p:sp>
      <p:pic>
        <p:nvPicPr>
          <p:cNvPr id="18435" name="Picture 4" descr="Human-cell-Figure-v3"/>
          <p:cNvPicPr>
            <a:picLocks noChangeAspect="1" noChangeArrowheads="1"/>
          </p:cNvPicPr>
          <p:nvPr/>
        </p:nvPicPr>
        <p:blipFill>
          <a:blip r:embed="rId2" cstate="print"/>
          <a:srcRect/>
          <a:stretch>
            <a:fillRect/>
          </a:stretch>
        </p:blipFill>
        <p:spPr bwMode="auto">
          <a:xfrm>
            <a:off x="2971800" y="2843213"/>
            <a:ext cx="5110163" cy="4014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2" dur="500"/>
                                        <p:tgtEl>
                                          <p:spTgt spid="1843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5" dur="500"/>
                                        <p:tgtEl>
                                          <p:spTgt spid="1843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8435"/>
                                        </p:tgtEl>
                                        <p:attrNameLst>
                                          <p:attrName>style.visibility</p:attrName>
                                        </p:attrNameLst>
                                      </p:cBhvr>
                                      <p:to>
                                        <p:strVal val="visible"/>
                                      </p:to>
                                    </p:set>
                                    <p:animEffect transition="in" filter="blinds(horizontal)">
                                      <p:cBhvr>
                                        <p:cTn id="20"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mitosis"/>
          <p:cNvPicPr>
            <a:picLocks noChangeAspect="1" noChangeArrowheads="1"/>
          </p:cNvPicPr>
          <p:nvPr/>
        </p:nvPicPr>
        <p:blipFill>
          <a:blip r:embed="rId2" cstate="print"/>
          <a:srcRect/>
          <a:stretch>
            <a:fillRect/>
          </a:stretch>
        </p:blipFill>
        <p:spPr bwMode="auto">
          <a:xfrm>
            <a:off x="0" y="228600"/>
            <a:ext cx="9144000" cy="4572000"/>
          </a:xfrm>
          <a:prstGeom prst="rect">
            <a:avLst/>
          </a:prstGeom>
          <a:noFill/>
          <a:ln w="9525">
            <a:noFill/>
            <a:miter lim="800000"/>
            <a:headEnd/>
            <a:tailEnd/>
          </a:ln>
        </p:spPr>
      </p:pic>
      <p:sp>
        <p:nvSpPr>
          <p:cNvPr id="19458" name="Text Box 3"/>
          <p:cNvSpPr txBox="1">
            <a:spLocks noChangeArrowheads="1"/>
          </p:cNvSpPr>
          <p:nvPr/>
        </p:nvSpPr>
        <p:spPr bwMode="auto">
          <a:xfrm>
            <a:off x="5486400" y="1828800"/>
            <a:ext cx="1752600"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Centromere</a:t>
            </a:r>
          </a:p>
        </p:txBody>
      </p:sp>
      <p:sp>
        <p:nvSpPr>
          <p:cNvPr id="19459" name="Text Box 4"/>
          <p:cNvSpPr txBox="1">
            <a:spLocks noChangeArrowheads="1"/>
          </p:cNvSpPr>
          <p:nvPr/>
        </p:nvSpPr>
        <p:spPr bwMode="auto">
          <a:xfrm>
            <a:off x="762000" y="3962400"/>
            <a:ext cx="7543800" cy="1311275"/>
          </a:xfrm>
          <a:prstGeom prst="rect">
            <a:avLst/>
          </a:prstGeom>
          <a:noFill/>
          <a:ln w="9525">
            <a:noFill/>
            <a:miter lim="800000"/>
            <a:headEnd/>
            <a:tailEnd/>
          </a:ln>
        </p:spPr>
        <p:txBody>
          <a:bodyPr>
            <a:spAutoFit/>
          </a:bodyPr>
          <a:lstStyle/>
          <a:p>
            <a:pPr>
              <a:spcBef>
                <a:spcPct val="50000"/>
              </a:spcBef>
              <a:buFontTx/>
              <a:buChar char="•"/>
            </a:pPr>
            <a:r>
              <a:rPr lang="en-US" sz="3200">
                <a:latin typeface="Calibri" pitchFamily="34" charset="0"/>
              </a:rPr>
              <a:t> Centromere</a:t>
            </a:r>
          </a:p>
          <a:p>
            <a:pPr>
              <a:spcBef>
                <a:spcPct val="50000"/>
              </a:spcBef>
              <a:buFontTx/>
              <a:buChar char="•"/>
            </a:pPr>
            <a:r>
              <a:rPr lang="en-US" sz="3200">
                <a:latin typeface="Calibri" pitchFamily="34" charset="0"/>
              </a:rPr>
              <a:t>Chromatid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The Cell Cycle</a:t>
            </a:r>
          </a:p>
        </p:txBody>
      </p:sp>
      <p:sp>
        <p:nvSpPr>
          <p:cNvPr id="20482" name="Rectangle 3"/>
          <p:cNvSpPr>
            <a:spLocks noGrp="1" noChangeArrowheads="1"/>
          </p:cNvSpPr>
          <p:nvPr>
            <p:ph type="body" idx="1"/>
          </p:nvPr>
        </p:nvSpPr>
        <p:spPr>
          <a:xfrm>
            <a:off x="457200" y="1143000"/>
            <a:ext cx="8229600" cy="4525963"/>
          </a:xfrm>
        </p:spPr>
        <p:txBody>
          <a:bodyPr/>
          <a:lstStyle/>
          <a:p>
            <a:pPr eaLnBrk="1" hangingPunct="1"/>
            <a:r>
              <a:rPr lang="en-US" smtClean="0"/>
              <a:t>The cell grows</a:t>
            </a:r>
          </a:p>
          <a:p>
            <a:pPr eaLnBrk="1" hangingPunct="1"/>
            <a:r>
              <a:rPr lang="en-US" smtClean="0"/>
              <a:t>Replicates its DNA</a:t>
            </a:r>
          </a:p>
          <a:p>
            <a:pPr eaLnBrk="1" hangingPunct="1"/>
            <a:r>
              <a:rPr lang="en-US" smtClean="0"/>
              <a:t>Divides into 2 daughter cells</a:t>
            </a:r>
          </a:p>
        </p:txBody>
      </p:sp>
      <p:pic>
        <p:nvPicPr>
          <p:cNvPr id="20483" name="Picture 3" descr="File:Major events in mitosis.svg">
            <a:hlinkClick r:id="rId2"/>
          </p:cNvPr>
          <p:cNvPicPr>
            <a:picLocks noChangeAspect="1" noChangeArrowheads="1"/>
          </p:cNvPicPr>
          <p:nvPr/>
        </p:nvPicPr>
        <p:blipFill>
          <a:blip r:embed="rId3" cstate="print"/>
          <a:srcRect/>
          <a:stretch>
            <a:fillRect/>
          </a:stretch>
        </p:blipFill>
        <p:spPr bwMode="auto">
          <a:xfrm>
            <a:off x="457200" y="2500313"/>
            <a:ext cx="8305800" cy="4357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blinds(horizontal)">
                                      <p:cBhvr>
                                        <p:cTn id="17" dur="500"/>
                                        <p:tgtEl>
                                          <p:spTgt spid="20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509</Words>
  <Application>Microsoft Office PowerPoint</Application>
  <PresentationFormat>On-screen Show (4:3)</PresentationFormat>
  <Paragraphs>92</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Mitosis </vt:lpstr>
      <vt:lpstr>What do you already know?</vt:lpstr>
      <vt:lpstr>Objective</vt:lpstr>
      <vt:lpstr>Terms you already know</vt:lpstr>
      <vt:lpstr>Cell Division</vt:lpstr>
      <vt:lpstr>Key ideas</vt:lpstr>
      <vt:lpstr>Chromosomes</vt:lpstr>
      <vt:lpstr>PowerPoint Presentation</vt:lpstr>
      <vt:lpstr>The Cell Cycle</vt:lpstr>
      <vt:lpstr>Interphase</vt:lpstr>
      <vt:lpstr>Interphase</vt:lpstr>
      <vt:lpstr>The Basic Idea</vt:lpstr>
      <vt:lpstr>The steps of mitosis</vt:lpstr>
      <vt:lpstr>Prophase</vt:lpstr>
      <vt:lpstr>Prophase</vt:lpstr>
      <vt:lpstr>Newly Added- Prometaphase</vt:lpstr>
      <vt:lpstr>Metaphase</vt:lpstr>
      <vt:lpstr>Metaphase</vt:lpstr>
      <vt:lpstr>Anaphase</vt:lpstr>
      <vt:lpstr>Anaphase</vt:lpstr>
      <vt:lpstr>Telophase</vt:lpstr>
      <vt:lpstr>Telophase</vt:lpstr>
      <vt:lpstr>Cytokinesis</vt:lpstr>
      <vt:lpstr>? Identify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 </dc:title>
  <dc:creator>Michael</dc:creator>
  <cp:lastModifiedBy>LaTorre, Michael</cp:lastModifiedBy>
  <cp:revision>12</cp:revision>
  <cp:lastPrinted>2016-04-11T17:52:19Z</cp:lastPrinted>
  <dcterms:created xsi:type="dcterms:W3CDTF">2011-10-23T23:14:38Z</dcterms:created>
  <dcterms:modified xsi:type="dcterms:W3CDTF">2016-04-11T17:52:48Z</dcterms:modified>
</cp:coreProperties>
</file>