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8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4" r:id="rId11"/>
    <p:sldId id="265" r:id="rId12"/>
    <p:sldId id="267" r:id="rId13"/>
    <p:sldId id="268" r:id="rId14"/>
    <p:sldId id="276" r:id="rId15"/>
    <p:sldId id="269" r:id="rId16"/>
    <p:sldId id="277" r:id="rId17"/>
    <p:sldId id="270" r:id="rId18"/>
    <p:sldId id="278" r:id="rId19"/>
    <p:sldId id="271" r:id="rId20"/>
    <p:sldId id="272" r:id="rId21"/>
    <p:sldId id="281" r:id="rId22"/>
    <p:sldId id="273" r:id="rId23"/>
    <p:sldId id="275" r:id="rId24"/>
    <p:sldId id="279" r:id="rId25"/>
    <p:sldId id="274" r:id="rId26"/>
    <p:sldId id="280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EC3C1F-01B4-4AFA-AE63-4E507B870531}" type="datetimeFigureOut">
              <a:rPr lang="en-US" smtClean="0"/>
              <a:t>3/3/2016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12D0C9-096F-4121-B7E5-9A675F3DE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3818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B3DA7-6C9F-4AC7-B279-807AF760B92A}" type="datetimeFigureOut">
              <a:rPr lang="en-US" smtClean="0"/>
              <a:t>3/3/2016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07F98-3EDA-4ED5-8A20-965CA4042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100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B3DA7-6C9F-4AC7-B279-807AF760B92A}" type="datetimeFigureOut">
              <a:rPr lang="en-US" smtClean="0"/>
              <a:t>3/3/2016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07F98-3EDA-4ED5-8A20-965CA4042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535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B3DA7-6C9F-4AC7-B279-807AF760B92A}" type="datetimeFigureOut">
              <a:rPr lang="en-US" smtClean="0"/>
              <a:t>3/3/2016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07F98-3EDA-4ED5-8A20-965CA4042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400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B3DA7-6C9F-4AC7-B279-807AF760B92A}" type="datetimeFigureOut">
              <a:rPr lang="en-US" smtClean="0"/>
              <a:t>3/3/2016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07F98-3EDA-4ED5-8A20-965CA4042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744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B3DA7-6C9F-4AC7-B279-807AF760B92A}" type="datetimeFigureOut">
              <a:rPr lang="en-US" smtClean="0"/>
              <a:t>3/3/2016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07F98-3EDA-4ED5-8A20-965CA4042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344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B3DA7-6C9F-4AC7-B279-807AF760B92A}" type="datetimeFigureOut">
              <a:rPr lang="en-US" smtClean="0"/>
              <a:t>3/3/2016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07F98-3EDA-4ED5-8A20-965CA4042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560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B3DA7-6C9F-4AC7-B279-807AF760B92A}" type="datetimeFigureOut">
              <a:rPr lang="en-US" smtClean="0"/>
              <a:t>3/3/2016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07F98-3EDA-4ED5-8A20-965CA4042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362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B3DA7-6C9F-4AC7-B279-807AF760B92A}" type="datetimeFigureOut">
              <a:rPr lang="en-US" smtClean="0"/>
              <a:t>3/3/2016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07F98-3EDA-4ED5-8A20-965CA4042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231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B3DA7-6C9F-4AC7-B279-807AF760B92A}" type="datetimeFigureOut">
              <a:rPr lang="en-US" smtClean="0"/>
              <a:t>3/3/2016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07F98-3EDA-4ED5-8A20-965CA4042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258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B3DA7-6C9F-4AC7-B279-807AF760B92A}" type="datetimeFigureOut">
              <a:rPr lang="en-US" smtClean="0"/>
              <a:t>3/3/2016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07F98-3EDA-4ED5-8A20-965CA4042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41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B3DA7-6C9F-4AC7-B279-807AF760B92A}" type="datetimeFigureOut">
              <a:rPr lang="en-US" smtClean="0"/>
              <a:t>3/3/2016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07F98-3EDA-4ED5-8A20-965CA4042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039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5B3DA7-6C9F-4AC7-B279-807AF760B92A}" type="datetimeFigureOut">
              <a:rPr lang="en-US" smtClean="0"/>
              <a:t>3/3/2016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B07F98-3EDA-4ED5-8A20-965CA4042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602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Bioenergetics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63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faculty.uca.edu/johnc/EndoEctothermTemp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934" y="177421"/>
            <a:ext cx="6681692" cy="6420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5017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Endotherms “warm blooded”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Mammals and birds</a:t>
            </a:r>
          </a:p>
          <a:p>
            <a:r>
              <a:rPr lang="en-US" dirty="0" smtClean="0"/>
              <a:t>HOMEOSTASIS</a:t>
            </a:r>
          </a:p>
          <a:p>
            <a:r>
              <a:rPr lang="en-US" dirty="0" smtClean="0"/>
              <a:t>Adaptations such as fur, hair, feathers, and fat help them prevent heat loss</a:t>
            </a:r>
          </a:p>
          <a:p>
            <a:r>
              <a:rPr lang="en-US" dirty="0" smtClean="0"/>
              <a:t>They maintain body temperatures that are higher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than their environment</a:t>
            </a:r>
            <a:endParaRPr lang="en-US" dirty="0"/>
          </a:p>
        </p:txBody>
      </p:sp>
      <p:pic>
        <p:nvPicPr>
          <p:cNvPr id="9218" name="Picture 2" descr="https://scontent.cdninstagram.com/hphotos-xaf1/t51.2885-15/s320x320/e35/11379316_1670200113195689_2138639199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0198" y="3674938"/>
            <a:ext cx="2914650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4894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Endotherms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Burn more calories than </a:t>
            </a:r>
            <a:r>
              <a:rPr lang="en-US" smtClean="0"/>
              <a:t>ectotherms (of </a:t>
            </a:r>
            <a:r>
              <a:rPr lang="en-US" dirty="0" smtClean="0"/>
              <a:t>the same size), this means they must hunt and constantly find new food sources to stay alive</a:t>
            </a:r>
          </a:p>
          <a:p>
            <a:r>
              <a:rPr lang="en-US" dirty="0" smtClean="0"/>
              <a:t>They never need to warm up- this means that they can run to hunt or escape from a predator at a moments notice</a:t>
            </a:r>
            <a:endParaRPr lang="en-US" dirty="0"/>
          </a:p>
        </p:txBody>
      </p:sp>
      <p:pic>
        <p:nvPicPr>
          <p:cNvPr id="10242" name="Picture 2" descr="http://www.virginmedia.com/images/lioness-warthog-431x3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4438" y="3777916"/>
            <a:ext cx="410527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2785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4135" y="721895"/>
            <a:ext cx="8385640" cy="4678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796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4135" y="721895"/>
            <a:ext cx="8385640" cy="467878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1760561" y="1815152"/>
            <a:ext cx="7869214" cy="982639"/>
          </a:xfrm>
          <a:prstGeom prst="round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868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465" y="577516"/>
            <a:ext cx="10554529" cy="5390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309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903" y="563868"/>
            <a:ext cx="10554529" cy="5390147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146410" y="4885900"/>
            <a:ext cx="8366079" cy="1068115"/>
          </a:xfrm>
          <a:prstGeom prst="round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670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986" y="794085"/>
            <a:ext cx="11162877" cy="5342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597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986" y="794085"/>
            <a:ext cx="11162877" cy="534202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241946" y="2483893"/>
            <a:ext cx="1719618" cy="573206"/>
          </a:xfrm>
          <a:prstGeom prst="round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550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4737" y="344654"/>
            <a:ext cx="8542421" cy="6139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217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living things require energy</a:t>
            </a:r>
          </a:p>
          <a:p>
            <a:r>
              <a:rPr lang="en-US" dirty="0" smtClean="0"/>
              <a:t>Autotrophs (plants) produce their own chemical energy by converting sunlight (light energy/ photons) into glucose.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 descr="http://www.earthtimes.org/newsimage/photosynthesis-dream-renewable-energy_1_028420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5908" y="3515396"/>
            <a:ext cx="4070439" cy="3052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1094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895350"/>
            <a:ext cx="7620000" cy="506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609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136" y="1158263"/>
            <a:ext cx="11274882" cy="4403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042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136" y="1158263"/>
            <a:ext cx="11274882" cy="4403558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514901" y="4135272"/>
            <a:ext cx="2866030" cy="805217"/>
          </a:xfrm>
          <a:prstGeom prst="round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794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7" y="1010653"/>
            <a:ext cx="11438098" cy="459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030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426" y="778641"/>
            <a:ext cx="11438098" cy="4596063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119116" y="3957852"/>
            <a:ext cx="3521123" cy="655092"/>
          </a:xfrm>
          <a:prstGeom prst="round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359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869" y="745958"/>
            <a:ext cx="10804563" cy="5097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488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711" y="896083"/>
            <a:ext cx="10804563" cy="5097314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514900" y="2838734"/>
            <a:ext cx="1536653" cy="750627"/>
          </a:xfrm>
          <a:prstGeom prst="round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568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Bioenergetics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Definition: gathering and managing energy.</a:t>
            </a:r>
          </a:p>
          <a:p>
            <a:r>
              <a:rPr lang="en-US" dirty="0" smtClean="0"/>
              <a:t>Usually the result of adaptation</a:t>
            </a:r>
          </a:p>
          <a:p>
            <a:r>
              <a:rPr lang="en-US" dirty="0" smtClean="0"/>
              <a:t>Without energy metabolic process will fail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 descr="http://www.zo.utexas.edu/faculty/sjasper/images/44.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8476" y="3456412"/>
            <a:ext cx="5511129" cy="3035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3964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797" y="398123"/>
            <a:ext cx="9684913" cy="6255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994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strategies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Organisms must maximize their energy efficiency (energy strategy)</a:t>
            </a:r>
          </a:p>
          <a:p>
            <a:r>
              <a:rPr lang="en-US" dirty="0" smtClean="0"/>
              <a:t>Adaptations- variations that become available</a:t>
            </a:r>
          </a:p>
          <a:p>
            <a:r>
              <a:rPr lang="en-US" dirty="0" smtClean="0"/>
              <a:t>Environment- which adaptations were effective in the environment</a:t>
            </a:r>
          </a:p>
          <a:p>
            <a:endParaRPr lang="en-US" dirty="0"/>
          </a:p>
        </p:txBody>
      </p:sp>
      <p:pic>
        <p:nvPicPr>
          <p:cNvPr id="3074" name="Picture 2" descr="https://upload.wikimedia.org/wikipedia/commons/a/ae/Darwin%27s_finches_by_Goul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3631" y="3534251"/>
            <a:ext cx="3682329" cy="2777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686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Strategy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Lions are inactive for about 20 hours per day</a:t>
            </a:r>
          </a:p>
          <a:p>
            <a:r>
              <a:rPr lang="en-US" dirty="0" smtClean="0"/>
              <a:t>They spend an average of 2 hours a day walking and 50 minutes eating</a:t>
            </a:r>
          </a:p>
          <a:p>
            <a:r>
              <a:rPr lang="en-US" dirty="0" smtClean="0"/>
              <a:t>This is an example of energy management</a:t>
            </a:r>
            <a:endParaRPr lang="en-US" dirty="0"/>
          </a:p>
        </p:txBody>
      </p:sp>
      <p:pic>
        <p:nvPicPr>
          <p:cNvPr id="4098" name="Picture 2" descr="http://www.barenakedislam.com/wp-content/uploads/2010/09/lion-eatin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376612"/>
            <a:ext cx="3810000" cy="2800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5245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Strategies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Baleen whales eat 4% of their body weight each day during feeding season (4,000 lbs. of krill)</a:t>
            </a:r>
          </a:p>
          <a:p>
            <a:r>
              <a:rPr lang="en-US" dirty="0" smtClean="0"/>
              <a:t>This extra food intake is stored as blubber</a:t>
            </a:r>
          </a:p>
          <a:p>
            <a:r>
              <a:rPr lang="en-US" dirty="0" smtClean="0"/>
              <a:t>The blubber layer is an energy reserve that they use during travel and breeding seasons</a:t>
            </a:r>
            <a:endParaRPr lang="en-US" dirty="0"/>
          </a:p>
        </p:txBody>
      </p:sp>
      <p:pic>
        <p:nvPicPr>
          <p:cNvPr id="5124" name="Picture 4" descr="http://www.factzoo.com/sites/all/img/mammals/whales/humpback-cal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5304" y="3910012"/>
            <a:ext cx="4762500" cy="2266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9446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Ectotherms “Cold blooded”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animals fit into this category</a:t>
            </a:r>
          </a:p>
          <a:p>
            <a:r>
              <a:rPr lang="en-US" dirty="0" smtClean="0"/>
              <a:t>Body temperature is close to that of their surroundings</a:t>
            </a:r>
          </a:p>
          <a:p>
            <a:r>
              <a:rPr lang="en-US" dirty="0" smtClean="0"/>
              <a:t>Activity levels are affected by outside temperature fluctuations</a:t>
            </a:r>
          </a:p>
          <a:p>
            <a:r>
              <a:rPr lang="en-US" dirty="0" smtClean="0"/>
              <a:t>When outside temperature rises they become more active</a:t>
            </a:r>
          </a:p>
          <a:p>
            <a:r>
              <a:rPr lang="en-US" dirty="0" smtClean="0"/>
              <a:t>When external temperatures become colder they are more sluggish</a:t>
            </a:r>
          </a:p>
          <a:p>
            <a:endParaRPr lang="en-US" dirty="0"/>
          </a:p>
        </p:txBody>
      </p:sp>
      <p:pic>
        <p:nvPicPr>
          <p:cNvPr id="7170" name="Picture 2" descr="Embedded image permalin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3174" y="4445075"/>
            <a:ext cx="3849755" cy="2168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7309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Ectotherms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Since they do not have to maintain a high body temperature they can minimize the amount of cellular respiration necessary for generating heat and staying alive</a:t>
            </a:r>
          </a:p>
          <a:p>
            <a:r>
              <a:rPr lang="en-US" dirty="0" smtClean="0"/>
              <a:t>They require less food and can expend even less energy because they minimize the need to hunt for food</a:t>
            </a:r>
            <a:endParaRPr lang="en-US" dirty="0"/>
          </a:p>
        </p:txBody>
      </p:sp>
      <p:pic>
        <p:nvPicPr>
          <p:cNvPr id="8194" name="Picture 2" descr="http://nationalzoo.si.edu/Animals/ReptilesAmphibians/images/basking_turt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0" y="4220178"/>
            <a:ext cx="3238500" cy="1543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3243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</TotalTime>
  <Words>322</Words>
  <Application>Microsoft Office PowerPoint</Application>
  <PresentationFormat>Widescreen</PresentationFormat>
  <Paragraphs>38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Office Theme</vt:lpstr>
      <vt:lpstr>Bioenergetics</vt:lpstr>
      <vt:lpstr>Overview</vt:lpstr>
      <vt:lpstr>Bioenergetics</vt:lpstr>
      <vt:lpstr>PowerPoint Presentation</vt:lpstr>
      <vt:lpstr>Energy strategies</vt:lpstr>
      <vt:lpstr>Energy Strategy</vt:lpstr>
      <vt:lpstr>Energy Strategies</vt:lpstr>
      <vt:lpstr>Ectotherms “Cold blooded”</vt:lpstr>
      <vt:lpstr>Ectotherms</vt:lpstr>
      <vt:lpstr>PowerPoint Presentation</vt:lpstr>
      <vt:lpstr>Endotherms “warm blooded”</vt:lpstr>
      <vt:lpstr>Endotherms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Bioenergetics</dc:title>
  <dc:creator>Michael LaTorre</dc:creator>
  <cp:lastModifiedBy>LaTorre, Michael</cp:lastModifiedBy>
  <cp:revision>11</cp:revision>
  <cp:lastPrinted>2016-03-03T13:45:04Z</cp:lastPrinted>
  <dcterms:created xsi:type="dcterms:W3CDTF">2015-10-08T00:10:31Z</dcterms:created>
  <dcterms:modified xsi:type="dcterms:W3CDTF">2016-03-03T13:55:07Z</dcterms:modified>
</cp:coreProperties>
</file>