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8"/>
  </p:handoutMasterIdLst>
  <p:sldIdLst>
    <p:sldId id="256" r:id="rId2"/>
    <p:sldId id="257" r:id="rId3"/>
    <p:sldId id="258" r:id="rId4"/>
    <p:sldId id="264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8" r:id="rId15"/>
    <p:sldId id="271" r:id="rId16"/>
    <p:sldId id="272" r:id="rId17"/>
    <p:sldId id="273" r:id="rId18"/>
    <p:sldId id="274" r:id="rId19"/>
    <p:sldId id="275" r:id="rId20"/>
    <p:sldId id="277" r:id="rId21"/>
    <p:sldId id="279" r:id="rId22"/>
    <p:sldId id="280" r:id="rId23"/>
    <p:sldId id="281" r:id="rId24"/>
    <p:sldId id="282" r:id="rId25"/>
    <p:sldId id="283" r:id="rId26"/>
    <p:sldId id="284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70" d="100"/>
          <a:sy n="70" d="100"/>
        </p:scale>
        <p:origin x="738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3524A0-CF52-46A8-9285-0B056CC4DEDA}" type="datetimeFigureOut">
              <a:rPr lang="en-US" smtClean="0"/>
              <a:t>2/26/2016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6F259F-421F-4919-9911-92712980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0710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68467-98B4-4A60-9831-65133210E7B2}" type="datetimeFigureOut">
              <a:rPr lang="en-US" smtClean="0"/>
              <a:t>2/26/2016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711DA-59D2-48E5-B9D3-21FD0AE266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867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68467-98B4-4A60-9831-65133210E7B2}" type="datetimeFigureOut">
              <a:rPr lang="en-US" smtClean="0"/>
              <a:t>2/26/2016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711DA-59D2-48E5-B9D3-21FD0AE266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455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68467-98B4-4A60-9831-65133210E7B2}" type="datetimeFigureOut">
              <a:rPr lang="en-US" smtClean="0"/>
              <a:t>2/26/2016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711DA-59D2-48E5-B9D3-21FD0AE266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025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68467-98B4-4A60-9831-65133210E7B2}" type="datetimeFigureOut">
              <a:rPr lang="en-US" smtClean="0"/>
              <a:t>2/26/2016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711DA-59D2-48E5-B9D3-21FD0AE266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410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68467-98B4-4A60-9831-65133210E7B2}" type="datetimeFigureOut">
              <a:rPr lang="en-US" smtClean="0"/>
              <a:t>2/26/2016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711DA-59D2-48E5-B9D3-21FD0AE266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140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68467-98B4-4A60-9831-65133210E7B2}" type="datetimeFigureOut">
              <a:rPr lang="en-US" smtClean="0"/>
              <a:t>2/26/2016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711DA-59D2-48E5-B9D3-21FD0AE266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73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68467-98B4-4A60-9831-65133210E7B2}" type="datetimeFigureOut">
              <a:rPr lang="en-US" smtClean="0"/>
              <a:t>2/26/2016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711DA-59D2-48E5-B9D3-21FD0AE266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448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68467-98B4-4A60-9831-65133210E7B2}" type="datetimeFigureOut">
              <a:rPr lang="en-US" smtClean="0"/>
              <a:t>2/26/2016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711DA-59D2-48E5-B9D3-21FD0AE266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266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68467-98B4-4A60-9831-65133210E7B2}" type="datetimeFigureOut">
              <a:rPr lang="en-US" smtClean="0"/>
              <a:t>2/26/2016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711DA-59D2-48E5-B9D3-21FD0AE266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687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68467-98B4-4A60-9831-65133210E7B2}" type="datetimeFigureOut">
              <a:rPr lang="en-US" smtClean="0"/>
              <a:t>2/26/2016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711DA-59D2-48E5-B9D3-21FD0AE266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129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68467-98B4-4A60-9831-65133210E7B2}" type="datetimeFigureOut">
              <a:rPr lang="en-US" smtClean="0"/>
              <a:t>2/26/2016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711DA-59D2-48E5-B9D3-21FD0AE266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597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A68467-98B4-4A60-9831-65133210E7B2}" type="datetimeFigureOut">
              <a:rPr lang="en-US" smtClean="0"/>
              <a:t>2/26/2016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2711DA-59D2-48E5-B9D3-21FD0AE266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261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4173" y="244698"/>
            <a:ext cx="9053512" cy="648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22549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660" y="612550"/>
            <a:ext cx="10361781" cy="5195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37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9564" y="4700787"/>
            <a:ext cx="10515600" cy="1687133"/>
          </a:xfrm>
        </p:spPr>
        <p:txBody>
          <a:bodyPr/>
          <a:lstStyle/>
          <a:p>
            <a:r>
              <a:rPr lang="en-US" dirty="0" smtClean="0"/>
              <a:t>Remember Redox, One side is reducing, the other is oxidizing</a:t>
            </a:r>
          </a:p>
          <a:p>
            <a:r>
              <a:rPr lang="en-US" dirty="0" smtClean="0"/>
              <a:t>LEO= Loses Electrons </a:t>
            </a:r>
            <a:r>
              <a:rPr lang="en-US" dirty="0" err="1" smtClean="0"/>
              <a:t>Oxidzies</a:t>
            </a:r>
            <a:endParaRPr lang="en-US" dirty="0" smtClean="0"/>
          </a:p>
          <a:p>
            <a:r>
              <a:rPr lang="en-US" dirty="0" smtClean="0"/>
              <a:t>GER= Gain Electrons Reduces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6013" y="162127"/>
            <a:ext cx="9313908" cy="4434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734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751527"/>
            <a:ext cx="10515600" cy="3940935"/>
          </a:xfrm>
        </p:spPr>
        <p:txBody>
          <a:bodyPr/>
          <a:lstStyle/>
          <a:p>
            <a:r>
              <a:rPr lang="en-US" dirty="0" smtClean="0"/>
              <a:t>Glucose + Oxygen		       Carbon Dioxide + Water + ATP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7550" y="177487"/>
            <a:ext cx="6254186" cy="157404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3837904" y="2009104"/>
            <a:ext cx="217653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1724" y="2266681"/>
            <a:ext cx="7316675" cy="4431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8533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(1) Glycolysis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Occurs in the cytoplasm</a:t>
            </a:r>
          </a:p>
          <a:p>
            <a:r>
              <a:rPr lang="en-US" dirty="0" smtClean="0"/>
              <a:t>Splitting of 6 Carbon Glucose into (2) 3 Carbon Pyruvates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4543" y="3013455"/>
            <a:ext cx="4286250" cy="294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8502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074" y="504967"/>
            <a:ext cx="11088681" cy="5459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1943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379" y="839525"/>
            <a:ext cx="6930085" cy="4967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2511379" y="2369713"/>
            <a:ext cx="2009106" cy="203486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068946" y="1365161"/>
            <a:ext cx="1442433" cy="126212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2783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Mitochondria “Powerhouse of the </a:t>
            </a:r>
            <a:r>
              <a:rPr lang="en-US" dirty="0" err="1" smtClean="0"/>
              <a:t>blahblah</a:t>
            </a:r>
            <a:r>
              <a:rPr lang="en-US" dirty="0" smtClean="0"/>
              <a:t>…”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Organelle which specializes in the conversion of glucose into ATP</a:t>
            </a:r>
          </a:p>
          <a:p>
            <a:pPr lvl="1"/>
            <a:r>
              <a:rPr lang="en-US" dirty="0" smtClean="0"/>
              <a:t>Otherwise known as cellular respiration</a:t>
            </a:r>
          </a:p>
          <a:p>
            <a:r>
              <a:rPr lang="en-US" dirty="0" smtClean="0"/>
              <a:t>They are extremely efficient, </a:t>
            </a:r>
            <a:r>
              <a:rPr lang="en-US" u="sng" dirty="0" smtClean="0"/>
              <a:t>producing 36 ATP per glucose</a:t>
            </a:r>
          </a:p>
        </p:txBody>
      </p:sp>
      <p:pic>
        <p:nvPicPr>
          <p:cNvPr id="2050" name="Picture 2" descr="https://upload.wikimedia.org/wikipedia/commons/thumb/0/0c/Animal_mitochondrion_diagram_en_(edit).svg/2000px-Animal_mitochondrion_diagram_en_(edit)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765" y="3595103"/>
            <a:ext cx="4040469" cy="2581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67582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Entering the Mitochondria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One at a time, the 3 Carbon Pyruvate enter the Mitochondria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Immediately, 1 Carbon is stripped from the pyruvate molecules.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carbon leaves the system as carbon dioxide (when you exhale)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remainder of the </a:t>
            </a:r>
            <a:r>
              <a:rPr lang="en-US" dirty="0" err="1" smtClean="0"/>
              <a:t>Pyrvuate</a:t>
            </a:r>
            <a:r>
              <a:rPr lang="en-US" dirty="0" smtClean="0"/>
              <a:t> (Now 2 carbons) is combined with a Co-Enzyme A and creates a molecule called Acetyl CoA (this occurs with the help of enzymes called PDC)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65274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2196" y="312937"/>
            <a:ext cx="8212975" cy="5887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4053385" y="3002507"/>
            <a:ext cx="1310185" cy="120100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1221474" y="3957851"/>
            <a:ext cx="2934269" cy="696036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11679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9960" y="256133"/>
            <a:ext cx="10994409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5. Acetyl CoA travels to the Citric Acid Cycle (aka </a:t>
            </a:r>
            <a:r>
              <a:rPr lang="en-US" dirty="0" err="1" smtClean="0"/>
              <a:t>Kreb’s</a:t>
            </a:r>
            <a:r>
              <a:rPr lang="en-US" dirty="0" smtClean="0"/>
              <a:t> Cycle)</a:t>
            </a:r>
          </a:p>
          <a:p>
            <a:pPr marL="0" indent="0">
              <a:buNone/>
            </a:pPr>
            <a:r>
              <a:rPr lang="en-US" dirty="0" smtClean="0"/>
              <a:t>6. This cycle completes the breakdown of the glucose molecule</a:t>
            </a:r>
          </a:p>
          <a:p>
            <a:pPr marL="0" indent="0">
              <a:buNone/>
            </a:pPr>
            <a:r>
              <a:rPr lang="en-US" dirty="0" smtClean="0"/>
              <a:t>7. It includes 8 steps and produces carbon dioxide, ATP, NADH, and FADH</a:t>
            </a:r>
            <a:r>
              <a:rPr lang="en-US" baseline="-25000" dirty="0" smtClean="0"/>
              <a:t>2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085" y="2008358"/>
            <a:ext cx="6114199" cy="4382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5540991" y="3080618"/>
            <a:ext cx="1091821" cy="1119117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2238233" y="3957851"/>
            <a:ext cx="3357349" cy="764274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54705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-2214"/>
            <a:ext cx="10515600" cy="1325563"/>
          </a:xfrm>
        </p:spPr>
        <p:txBody>
          <a:bodyPr/>
          <a:lstStyle/>
          <a:p>
            <a:r>
              <a:rPr lang="en-US" dirty="0" smtClean="0"/>
              <a:t>Cellular Respiration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23349"/>
            <a:ext cx="10515600" cy="4351338"/>
          </a:xfrm>
        </p:spPr>
        <p:txBody>
          <a:bodyPr/>
          <a:lstStyle/>
          <a:p>
            <a:r>
              <a:rPr lang="en-US" dirty="0" smtClean="0"/>
              <a:t>Glucose is not a usable form of energy, it must be converted back into ATP before it can be used to do work.</a:t>
            </a:r>
          </a:p>
          <a:p>
            <a:r>
              <a:rPr lang="en-US" dirty="0" smtClean="0"/>
              <a:t>The earliest form </a:t>
            </a:r>
            <a:r>
              <a:rPr lang="en-US" u="sng" dirty="0" smtClean="0"/>
              <a:t>of glucose breakdown is a catabolic (breakdown) reaction known as glycolysis.</a:t>
            </a:r>
          </a:p>
          <a:p>
            <a:r>
              <a:rPr lang="en-US" dirty="0" smtClean="0"/>
              <a:t>It divides a 6 carbon glucose into 2- 3 carbon pyruvates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7537" y="4267200"/>
            <a:ext cx="5876925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5523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Kreb’s</a:t>
            </a:r>
            <a:r>
              <a:rPr lang="en-US" dirty="0" smtClean="0"/>
              <a:t> 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One Cycle = One Acetyl CoA</a:t>
            </a:r>
          </a:p>
          <a:p>
            <a:r>
              <a:rPr lang="en-US" dirty="0" smtClean="0"/>
              <a:t>2 cycles needed for 1 glucose</a:t>
            </a:r>
          </a:p>
          <a:p>
            <a:r>
              <a:rPr lang="en-US" dirty="0" smtClean="0"/>
              <a:t>One turn yields:</a:t>
            </a:r>
          </a:p>
          <a:p>
            <a:r>
              <a:rPr lang="en-US" dirty="0" smtClean="0"/>
              <a:t>1ATP</a:t>
            </a:r>
          </a:p>
          <a:p>
            <a:r>
              <a:rPr lang="en-US" dirty="0" smtClean="0"/>
              <a:t>3NADH</a:t>
            </a:r>
          </a:p>
          <a:p>
            <a:r>
              <a:rPr lang="en-US" dirty="0" smtClean="0"/>
              <a:t>1FADH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pic>
        <p:nvPicPr>
          <p:cNvPr id="4" name="Picture 2" descr="http://img.sparknotes.com/figures/1/186f53ba8ba05a8598a60d5a041b034f/citricacidcycl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8160" y="365125"/>
            <a:ext cx="6763840" cy="6307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31094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5449" y="171734"/>
            <a:ext cx="8786031" cy="6145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2399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9519" y="164697"/>
            <a:ext cx="8632779" cy="6190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7006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5251" y="183036"/>
            <a:ext cx="7827489" cy="6408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111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3411" y="148562"/>
            <a:ext cx="9311967" cy="6424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1356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687" y="271993"/>
            <a:ext cx="8240270" cy="5906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6" name="Oval 5"/>
          <p:cNvSpPr/>
          <p:nvPr/>
        </p:nvSpPr>
        <p:spPr>
          <a:xfrm>
            <a:off x="7219666" y="1624084"/>
            <a:ext cx="3316406" cy="3698543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10372299" y="4476466"/>
            <a:ext cx="1473958" cy="1702282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99147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ellular respiration blan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9840" y="194244"/>
            <a:ext cx="9053513" cy="648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05174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379" y="839525"/>
            <a:ext cx="6930085" cy="4967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2511379" y="2369713"/>
            <a:ext cx="2009106" cy="203486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068946" y="1365161"/>
            <a:ext cx="1442433" cy="126212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02429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6377" y="5415566"/>
            <a:ext cx="10515600" cy="1244355"/>
          </a:xfrm>
        </p:spPr>
        <p:txBody>
          <a:bodyPr/>
          <a:lstStyle/>
          <a:p>
            <a:r>
              <a:rPr lang="en-US" dirty="0" smtClean="0"/>
              <a:t>NAD+ helps to strip the electrons from other molecules</a:t>
            </a:r>
          </a:p>
          <a:p>
            <a:r>
              <a:rPr lang="en-US" dirty="0" smtClean="0"/>
              <a:t>In this case Glucose- to turn it in to Pyruvate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5739" y="-25757"/>
            <a:ext cx="6960841" cy="5396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3181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318974"/>
            <a:ext cx="10515600" cy="1171977"/>
          </a:xfrm>
        </p:spPr>
        <p:txBody>
          <a:bodyPr>
            <a:normAutofit/>
          </a:bodyPr>
          <a:lstStyle/>
          <a:p>
            <a:r>
              <a:rPr lang="en-US" dirty="0" smtClean="0"/>
              <a:t>Remember that it took 9 ATP to make 1-G3P (3 carbon)</a:t>
            </a:r>
          </a:p>
          <a:p>
            <a:r>
              <a:rPr lang="en-US" dirty="0" smtClean="0"/>
              <a:t>2x= 1 Glucose= 18ATP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164943"/>
            <a:ext cx="6858000" cy="490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8487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Anaerobic Respiration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Anaerobic= No Oxygen</a:t>
            </a:r>
          </a:p>
          <a:p>
            <a:r>
              <a:rPr lang="en-US" dirty="0" smtClean="0"/>
              <a:t>Following glycolysis if no oxygen is present, fermentation will occur.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4640687" y="2884868"/>
            <a:ext cx="2910626" cy="8500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Fermentation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5074276" y="3734874"/>
            <a:ext cx="553792" cy="4378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6824595" y="3683358"/>
            <a:ext cx="469811" cy="5409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4640687" y="4224271"/>
            <a:ext cx="710485" cy="6825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Plant Cell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939163" y="4273338"/>
            <a:ext cx="1071496" cy="6825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Animal Cell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4031087" y="4955918"/>
            <a:ext cx="746975" cy="4532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3213278" y="5468625"/>
            <a:ext cx="1635617" cy="9272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Ethanol/ CO</a:t>
            </a:r>
            <a:r>
              <a:rPr lang="en-US" baseline="-25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en-US" baseline="-25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551313" y="5535468"/>
            <a:ext cx="1532586" cy="7807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Lactic Acid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9" name="Straight Arrow Connector 18"/>
          <p:cNvCxnSpPr>
            <a:endCxn id="17" idx="0"/>
          </p:cNvCxnSpPr>
          <p:nvPr/>
        </p:nvCxnSpPr>
        <p:spPr>
          <a:xfrm>
            <a:off x="7770254" y="4925264"/>
            <a:ext cx="547352" cy="6102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77994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3822" y="188890"/>
            <a:ext cx="9021248" cy="632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6630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314" y="801508"/>
            <a:ext cx="10634192" cy="5354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0522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314" y="840144"/>
            <a:ext cx="10634192" cy="5354593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1416676" y="3863661"/>
            <a:ext cx="2021983" cy="592429"/>
          </a:xfrm>
          <a:prstGeom prst="round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4089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468</TotalTime>
  <Words>336</Words>
  <Application>Microsoft Office PowerPoint</Application>
  <PresentationFormat>Widescreen</PresentationFormat>
  <Paragraphs>42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Office Theme</vt:lpstr>
      <vt:lpstr>PowerPoint Presentation</vt:lpstr>
      <vt:lpstr>Cellular Respiration</vt:lpstr>
      <vt:lpstr>PowerPoint Presentation</vt:lpstr>
      <vt:lpstr>PowerPoint Presentation</vt:lpstr>
      <vt:lpstr>PowerPoint Presentation</vt:lpstr>
      <vt:lpstr>Anaerobic Respiration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(1) Glycolysis</vt:lpstr>
      <vt:lpstr>PowerPoint Presentation</vt:lpstr>
      <vt:lpstr>PowerPoint Presentation</vt:lpstr>
      <vt:lpstr>Mitochondria “Powerhouse of the blahblah…”</vt:lpstr>
      <vt:lpstr>Entering the Mitochondria</vt:lpstr>
      <vt:lpstr>PowerPoint Presentation</vt:lpstr>
      <vt:lpstr>PowerPoint Presentation</vt:lpstr>
      <vt:lpstr>Kreb’s Cycle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Millville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LaTorre, Michael</dc:creator>
  <cp:lastModifiedBy>LaTorre, Michael</cp:lastModifiedBy>
  <cp:revision>14</cp:revision>
  <cp:lastPrinted>2016-02-26T21:51:39Z</cp:lastPrinted>
  <dcterms:created xsi:type="dcterms:W3CDTF">2016-02-26T14:09:20Z</dcterms:created>
  <dcterms:modified xsi:type="dcterms:W3CDTF">2016-02-26T21:58:02Z</dcterms:modified>
</cp:coreProperties>
</file>