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7" r:id="rId2"/>
    <p:sldId id="273" r:id="rId3"/>
    <p:sldId id="272" r:id="rId4"/>
    <p:sldId id="258" r:id="rId5"/>
    <p:sldId id="259" r:id="rId6"/>
    <p:sldId id="260" r:id="rId7"/>
    <p:sldId id="274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71661B7-3EBA-4BB4-8D74-FF93961EC7E4}" type="datetimeFigureOut">
              <a:rPr lang="en-US"/>
              <a:pPr>
                <a:defRPr/>
              </a:pPr>
              <a:t>5/8/2013</a:t>
            </a:fld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BC1AA4F-20B2-4362-85AB-E1C455C9B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11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9F974-EA27-40E8-B573-1402C1790434}" type="datetimeFigureOut">
              <a:rPr lang="en-US"/>
              <a:pPr>
                <a:defRPr/>
              </a:pPr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0694C-0030-4713-BF79-2A6F5D9DCF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43D1A-B532-4148-84B9-ED63FA74AC83}" type="datetimeFigureOut">
              <a:rPr lang="en-US"/>
              <a:pPr>
                <a:defRPr/>
              </a:pPr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3D80A-4E59-4A7B-811D-48CC598A5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E1356-4941-4B2E-A902-6427B1E222C2}" type="datetimeFigureOut">
              <a:rPr lang="en-US"/>
              <a:pPr>
                <a:defRPr/>
              </a:pPr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0F78C-A6F4-4D6D-8471-17363C5D7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33CB1-9A4A-4AB0-B3A1-66EADDF09152}" type="datetimeFigureOut">
              <a:rPr lang="en-US"/>
              <a:pPr>
                <a:defRPr/>
              </a:pPr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E984A-A259-4F1A-9264-7D2DE000E1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62BCF-F876-45A2-86D5-F641BE8D5C6D}" type="datetimeFigureOut">
              <a:rPr lang="en-US"/>
              <a:pPr>
                <a:defRPr/>
              </a:pPr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01276-6FBC-43C4-9F70-1CB51BC20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5461C-C304-44D2-936F-7A00AEC9424E}" type="datetimeFigureOut">
              <a:rPr lang="en-US"/>
              <a:pPr>
                <a:defRPr/>
              </a:pPr>
              <a:t>5/8/2013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950FA-60C2-405F-AA05-3EA3CF588B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51FE2-9B53-4789-AEFE-8935883D807E}" type="datetimeFigureOut">
              <a:rPr lang="en-US"/>
              <a:pPr>
                <a:defRPr/>
              </a:pPr>
              <a:t>5/8/2013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2B619-9B57-4D11-97BE-DF4F8E1B1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A0588-0BEA-4B9C-92BE-C870AF596536}" type="datetimeFigureOut">
              <a:rPr lang="en-US"/>
              <a:pPr>
                <a:defRPr/>
              </a:pPr>
              <a:t>5/8/2013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97325-502A-4A6B-9E0C-6C92C38DF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947E0-FA7C-4EC5-9B69-F54265010F73}" type="datetimeFigureOut">
              <a:rPr lang="en-US"/>
              <a:pPr>
                <a:defRPr/>
              </a:pPr>
              <a:t>5/8/2013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F5EB4-F6D9-4F4A-ABBB-4045385D8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48164-D686-4471-81FB-51D3AE5670BD}" type="datetimeFigureOut">
              <a:rPr lang="en-US"/>
              <a:pPr>
                <a:defRPr/>
              </a:pPr>
              <a:t>5/8/2013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1EF49-9F21-4D48-9AD7-C7DF24942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EF306-5FD1-4430-958D-8F6E7BDB8B9A}" type="datetimeFigureOut">
              <a:rPr lang="en-US"/>
              <a:pPr>
                <a:defRPr/>
              </a:pPr>
              <a:t>5/8/2013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EA749-94FA-4840-83D2-190FAD218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0BBCF2-140B-4ADD-A561-E462E2C7B49E}" type="datetimeFigureOut">
              <a:rPr lang="en-US"/>
              <a:pPr>
                <a:defRPr/>
              </a:pPr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326613-0C8D-47D9-BA32-6102E402D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Genetics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Pg. 253 Ch. 10.1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Punnett Square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 determine the probability of a phenotype being expressed</a:t>
            </a:r>
          </a:p>
          <a:p>
            <a:pPr eaLnBrk="1" hangingPunct="1"/>
            <a:r>
              <a:rPr lang="en-US" dirty="0" smtClean="0"/>
              <a:t>What are the chances that you will show the trait from your mom or dad?</a:t>
            </a:r>
          </a:p>
          <a:p>
            <a:pPr eaLnBrk="1" hangingPunct="1"/>
            <a:r>
              <a:rPr lang="en-US" dirty="0" smtClean="0"/>
              <a:t>Comparing 1 trait: a monohybrid cross</a:t>
            </a:r>
          </a:p>
          <a:p>
            <a:pPr eaLnBrk="1" hangingPunct="1"/>
            <a:r>
              <a:rPr lang="en-US" dirty="0" smtClean="0"/>
              <a:t>Comparing 2 traits: a dihybrid cross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Tongue Roll</a:t>
            </a:r>
          </a:p>
        </p:txBody>
      </p:sp>
      <p:graphicFrame>
        <p:nvGraphicFramePr>
          <p:cNvPr id="23577" name="Group 25"/>
          <p:cNvGraphicFramePr>
            <a:graphicFrameLocks noGrp="1"/>
          </p:cNvGraphicFramePr>
          <p:nvPr>
            <p:ph idx="1"/>
          </p:nvPr>
        </p:nvGraphicFramePr>
        <p:xfrm>
          <a:off x="2362200" y="1981200"/>
          <a:ext cx="6248400" cy="3703320"/>
        </p:xfrm>
        <a:graphic>
          <a:graphicData uri="http://schemas.openxmlformats.org/drawingml/2006/table">
            <a:tbl>
              <a:tblPr/>
              <a:tblGrid>
                <a:gridCol w="2082800"/>
                <a:gridCol w="2082800"/>
                <a:gridCol w="2082800"/>
              </a:tblGrid>
              <a:tr h="933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Dad is Tt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Mom is 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33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TT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25%</a:t>
                      </a:r>
                      <a:endParaRPr kumimoji="0" lang="en-US" sz="7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Tt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25%</a:t>
                      </a:r>
                      <a:endParaRPr kumimoji="0" lang="en-US" sz="7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33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Tt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25%</a:t>
                      </a:r>
                      <a:endParaRPr kumimoji="0" lang="en-US" sz="7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tt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25%</a:t>
                      </a:r>
                      <a:r>
                        <a:rPr kumimoji="0" lang="en-US" sz="7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4596" name="TextBox 4"/>
          <p:cNvSpPr txBox="1">
            <a:spLocks noChangeArrowheads="1"/>
          </p:cNvSpPr>
          <p:nvPr/>
        </p:nvSpPr>
        <p:spPr bwMode="auto">
          <a:xfrm>
            <a:off x="228600" y="1066800"/>
            <a:ext cx="1981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dirty="0">
                <a:latin typeface="Calibri" pitchFamily="34" charset="0"/>
              </a:rPr>
              <a:t>T: Can roll tongue</a:t>
            </a:r>
          </a:p>
          <a:p>
            <a:r>
              <a:rPr lang="en-US" sz="3000" dirty="0">
                <a:latin typeface="Calibri" pitchFamily="34" charset="0"/>
              </a:rPr>
              <a:t>t: Cannot roll tongue</a:t>
            </a:r>
          </a:p>
        </p:txBody>
      </p:sp>
      <p:sp>
        <p:nvSpPr>
          <p:cNvPr id="24597" name="TextBox 5"/>
          <p:cNvSpPr txBox="1">
            <a:spLocks noChangeArrowheads="1"/>
          </p:cNvSpPr>
          <p:nvPr/>
        </p:nvSpPr>
        <p:spPr bwMode="auto">
          <a:xfrm>
            <a:off x="228600" y="3657600"/>
            <a:ext cx="25146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dirty="0">
                <a:latin typeface="Calibri" pitchFamily="34" charset="0"/>
              </a:rPr>
              <a:t>TT:</a:t>
            </a:r>
          </a:p>
          <a:p>
            <a:r>
              <a:rPr lang="en-US" sz="3000" dirty="0">
                <a:latin typeface="Calibri" pitchFamily="34" charset="0"/>
              </a:rPr>
              <a:t>Tt:</a:t>
            </a:r>
          </a:p>
          <a:p>
            <a:r>
              <a:rPr lang="en-US" sz="3000" dirty="0">
                <a:latin typeface="Calibri" pitchFamily="34" charset="0"/>
              </a:rPr>
              <a:t>tt: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Brown eyes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08000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Dad is Bb</a:t>
                      </a:r>
                    </a:p>
                    <a:p>
                      <a:r>
                        <a:rPr lang="en-US" sz="3000" dirty="0" smtClean="0"/>
                        <a:t>Mom is BB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500" dirty="0" smtClean="0"/>
                        <a:t>B</a:t>
                      </a:r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500" dirty="0" smtClean="0"/>
                        <a:t>b</a:t>
                      </a:r>
                      <a:endParaRPr lang="en-US" sz="7500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7500" dirty="0" smtClean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500" dirty="0" smtClean="0"/>
                        <a:t>BB</a:t>
                      </a:r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500" dirty="0" smtClean="0"/>
                        <a:t>Bb</a:t>
                      </a:r>
                      <a:endParaRPr lang="en-US" sz="7500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7500" dirty="0" smtClean="0"/>
                        <a:t>B</a:t>
                      </a:r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500" dirty="0" smtClean="0"/>
                        <a:t>BB</a:t>
                      </a:r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500" dirty="0" smtClean="0"/>
                        <a:t>Bb</a:t>
                      </a:r>
                      <a:endParaRPr lang="en-US" sz="7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620" name="TextBox 4"/>
          <p:cNvSpPr txBox="1">
            <a:spLocks noChangeArrowheads="1"/>
          </p:cNvSpPr>
          <p:nvPr/>
        </p:nvSpPr>
        <p:spPr bwMode="auto">
          <a:xfrm>
            <a:off x="304800" y="5105400"/>
            <a:ext cx="3200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dirty="0">
                <a:latin typeface="Calibri" pitchFamily="34" charset="0"/>
              </a:rPr>
              <a:t>BB:</a:t>
            </a:r>
          </a:p>
          <a:p>
            <a:r>
              <a:rPr lang="en-US" sz="3000" dirty="0">
                <a:latin typeface="Calibri" pitchFamily="34" charset="0"/>
              </a:rPr>
              <a:t>Bb:</a:t>
            </a:r>
          </a:p>
          <a:p>
            <a:r>
              <a:rPr lang="en-US" sz="3000" dirty="0">
                <a:latin typeface="Calibri" pitchFamily="34" charset="0"/>
              </a:rPr>
              <a:t>bb: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Tall or Short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Dad is TT</a:t>
                      </a:r>
                    </a:p>
                    <a:p>
                      <a:pPr algn="ctr"/>
                      <a:r>
                        <a:rPr lang="en-US" sz="3000" dirty="0" smtClean="0"/>
                        <a:t>Mom is tt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500" dirty="0" smtClean="0"/>
                        <a:t>T</a:t>
                      </a:r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500" dirty="0" smtClean="0"/>
                        <a:t>T</a:t>
                      </a:r>
                      <a:endParaRPr lang="en-US" sz="7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7500" dirty="0" smtClean="0"/>
                        <a:t>t</a:t>
                      </a:r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500" dirty="0" smtClean="0"/>
                        <a:t>Tt</a:t>
                      </a:r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500" dirty="0" smtClean="0"/>
                        <a:t>Tt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7500" dirty="0" smtClean="0"/>
                        <a:t>t</a:t>
                      </a:r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500" dirty="0" smtClean="0"/>
                        <a:t>Tt</a:t>
                      </a:r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500" dirty="0" smtClean="0"/>
                        <a:t>Tt</a:t>
                      </a:r>
                      <a:endParaRPr lang="en-US" sz="7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644" name="TextBox 4"/>
          <p:cNvSpPr txBox="1">
            <a:spLocks noChangeArrowheads="1"/>
          </p:cNvSpPr>
          <p:nvPr/>
        </p:nvSpPr>
        <p:spPr bwMode="auto">
          <a:xfrm>
            <a:off x="228600" y="5410200"/>
            <a:ext cx="19812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dirty="0">
                <a:latin typeface="Calibri" pitchFamily="34" charset="0"/>
              </a:rPr>
              <a:t>TT:</a:t>
            </a:r>
          </a:p>
          <a:p>
            <a:r>
              <a:rPr lang="en-US" sz="3000" dirty="0">
                <a:latin typeface="Calibri" pitchFamily="34" charset="0"/>
              </a:rPr>
              <a:t>Tt:</a:t>
            </a:r>
          </a:p>
          <a:p>
            <a:r>
              <a:rPr lang="en-US" sz="3000" dirty="0">
                <a:latin typeface="Calibri" pitchFamily="34" charset="0"/>
              </a:rPr>
              <a:t>tt: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Hitchhiker’s thumb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Dad is Hh</a:t>
                      </a:r>
                    </a:p>
                    <a:p>
                      <a:r>
                        <a:rPr lang="en-US" sz="3000" dirty="0" smtClean="0"/>
                        <a:t>Mom is HH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500" dirty="0" smtClean="0"/>
                        <a:t>H</a:t>
                      </a:r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500" dirty="0" smtClean="0"/>
                        <a:t>h</a:t>
                      </a:r>
                      <a:endParaRPr lang="en-US" sz="7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7500" dirty="0" smtClean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7500" dirty="0" smtClean="0"/>
                        <a:t>H</a:t>
                      </a:r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668" name="TextBox 4"/>
          <p:cNvSpPr txBox="1">
            <a:spLocks noChangeArrowheads="1"/>
          </p:cNvSpPr>
          <p:nvPr/>
        </p:nvSpPr>
        <p:spPr bwMode="auto">
          <a:xfrm>
            <a:off x="304800" y="5410200"/>
            <a:ext cx="2667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dirty="0">
                <a:latin typeface="Calibri" pitchFamily="34" charset="0"/>
              </a:rPr>
              <a:t>HH:</a:t>
            </a:r>
          </a:p>
          <a:p>
            <a:r>
              <a:rPr lang="en-US" sz="3000" dirty="0">
                <a:latin typeface="Calibri" pitchFamily="34" charset="0"/>
              </a:rPr>
              <a:t>Hh:</a:t>
            </a:r>
          </a:p>
          <a:p>
            <a:r>
              <a:rPr lang="en-US" sz="3000" dirty="0">
                <a:latin typeface="Calibri" pitchFamily="34" charset="0"/>
              </a:rPr>
              <a:t>hh: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Cleft Chin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Dad is  cc</a:t>
                      </a:r>
                    </a:p>
                    <a:p>
                      <a:r>
                        <a:rPr lang="en-US" sz="3000" dirty="0" smtClean="0"/>
                        <a:t>Mom is Cc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692" name="TextBox 4"/>
          <p:cNvSpPr txBox="1">
            <a:spLocks noChangeArrowheads="1"/>
          </p:cNvSpPr>
          <p:nvPr/>
        </p:nvSpPr>
        <p:spPr bwMode="auto">
          <a:xfrm>
            <a:off x="0" y="5410200"/>
            <a:ext cx="2286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dirty="0">
                <a:latin typeface="Calibri" pitchFamily="34" charset="0"/>
              </a:rPr>
              <a:t>CC:</a:t>
            </a:r>
          </a:p>
          <a:p>
            <a:r>
              <a:rPr lang="en-US" sz="3000" dirty="0">
                <a:latin typeface="Calibri" pitchFamily="34" charset="0"/>
              </a:rPr>
              <a:t>Cc:</a:t>
            </a:r>
          </a:p>
          <a:p>
            <a:r>
              <a:rPr lang="en-US" sz="3000" dirty="0">
                <a:latin typeface="Calibri" pitchFamily="34" charset="0"/>
              </a:rPr>
              <a:t>cc: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Dad is  </a:t>
                      </a:r>
                    </a:p>
                    <a:p>
                      <a:r>
                        <a:rPr lang="en-US" sz="3000" dirty="0" smtClean="0"/>
                        <a:t>Mom is 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Dad is  </a:t>
                      </a:r>
                    </a:p>
                    <a:p>
                      <a:r>
                        <a:rPr lang="en-US" sz="3000" dirty="0" smtClean="0"/>
                        <a:t>Mom is 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Dad is  </a:t>
                      </a:r>
                    </a:p>
                    <a:p>
                      <a:r>
                        <a:rPr lang="en-US" sz="3000" dirty="0" smtClean="0"/>
                        <a:t>Mom is 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7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05" name="Rectang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2 Traits</a:t>
            </a:r>
          </a:p>
        </p:txBody>
      </p:sp>
      <p:graphicFrame>
        <p:nvGraphicFramePr>
          <p:cNvPr id="32884" name="Group 11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03030538"/>
              </p:ext>
            </p:extLst>
          </p:nvPr>
        </p:nvGraphicFramePr>
        <p:xfrm>
          <a:off x="152400" y="1219200"/>
          <a:ext cx="8763000" cy="5410201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1082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Ry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1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RRYY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26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RRYy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1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26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? Do Now?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Can blue-eyed parents have a baby with brown eyes? Or green eyes? </a:t>
            </a:r>
          </a:p>
          <a:p>
            <a:pPr eaLnBrk="1" hangingPunct="1"/>
            <a:r>
              <a:rPr lang="en-US" dirty="0" smtClean="0"/>
              <a:t>Can two tall parents have a child who is short?</a:t>
            </a:r>
          </a:p>
          <a:p>
            <a:pPr eaLnBrk="1" hangingPunct="1"/>
            <a:r>
              <a:rPr lang="en-US" dirty="0" smtClean="0"/>
              <a:t>Can two curly-haired parents have a child with straight hair?</a:t>
            </a:r>
          </a:p>
        </p:txBody>
      </p:sp>
      <p:pic>
        <p:nvPicPr>
          <p:cNvPr id="1026" name="Picture 2" descr="http://t2.gstatic.com/images?q=tbn:ANd9GcQbF1U5l1qtTt4vlExySiVZ6zH-yjFmwTfKrJ6OZYnGayAXAruK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276600"/>
            <a:ext cx="3429000" cy="3374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Objective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Students are able to differentiate between a dominant trait and a recessive trait in genetics and determine through Punnett Squares which trait will be shown.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Gregor Mendel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7391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u="sng" dirty="0" smtClean="0"/>
              <a:t>The Father of Genetics</a:t>
            </a:r>
            <a:r>
              <a:rPr lang="en-US" dirty="0" smtClean="0"/>
              <a:t> (1866)</a:t>
            </a:r>
          </a:p>
          <a:p>
            <a:pPr eaLnBrk="1" hangingPunct="1">
              <a:lnSpc>
                <a:spcPct val="90000"/>
              </a:lnSpc>
            </a:pPr>
            <a:r>
              <a:rPr lang="en-US" u="sng" dirty="0" smtClean="0"/>
              <a:t>A monk who grew peas and noticed that certain pea plants produced specific traits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He crossed yellow peas with green peas and observed the differences in the offspring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Things like yellow or green, smooth or wrinkled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152400"/>
            <a:ext cx="2133600" cy="282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Alleles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u="sng" dirty="0" smtClean="0"/>
              <a:t>An alternative form of a single gene passed from generation to generation</a:t>
            </a:r>
          </a:p>
          <a:p>
            <a:pPr eaLnBrk="1" hangingPunct="1"/>
            <a:r>
              <a:rPr lang="en-US" dirty="0" smtClean="0"/>
              <a:t>All genes have two forms</a:t>
            </a:r>
          </a:p>
          <a:p>
            <a:pPr eaLnBrk="1" hangingPunct="1"/>
            <a:r>
              <a:rPr lang="en-US" dirty="0" smtClean="0"/>
              <a:t>Examples: Brown hair vs. Blonde hair</a:t>
            </a:r>
          </a:p>
          <a:p>
            <a:pPr eaLnBrk="1" hangingPunct="1"/>
            <a:r>
              <a:rPr lang="en-US" dirty="0" smtClean="0"/>
              <a:t>Attached ears vs. unattached </a:t>
            </a:r>
          </a:p>
          <a:p>
            <a:pPr eaLnBrk="1" hangingPunct="1"/>
            <a:r>
              <a:rPr lang="en-US" dirty="0" smtClean="0"/>
              <a:t>Curly hair vs. straight hair</a:t>
            </a:r>
          </a:p>
          <a:p>
            <a:pPr eaLnBrk="1" hangingPunct="1"/>
            <a:r>
              <a:rPr lang="en-US" u="sng" dirty="0" smtClean="0"/>
              <a:t>Two possibilities depend on your parents</a:t>
            </a:r>
          </a:p>
          <a:p>
            <a:pPr eaLnBrk="1" hangingPunct="1">
              <a:buFont typeface="Arial" charset="0"/>
              <a:buNone/>
            </a:pPr>
            <a:endParaRPr lang="en-US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Dominant and Recessive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u="sng" dirty="0" smtClean="0"/>
              <a:t>Dominant: the form of the trait that appears</a:t>
            </a:r>
          </a:p>
          <a:p>
            <a:pPr eaLnBrk="1" hangingPunct="1"/>
            <a:r>
              <a:rPr lang="en-US" u="sng" dirty="0" smtClean="0"/>
              <a:t>Recessive: the form of the trait that is masked</a:t>
            </a:r>
          </a:p>
          <a:p>
            <a:pPr eaLnBrk="1" hangingPunct="1"/>
            <a:r>
              <a:rPr lang="en-US" dirty="0" smtClean="0"/>
              <a:t>Human Genetics Worksheet</a:t>
            </a: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276600"/>
            <a:ext cx="2743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3352800"/>
            <a:ext cx="25273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3276600"/>
            <a:ext cx="2400300" cy="343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77517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3429000"/>
                <a:gridCol w="3429000"/>
                <a:gridCol w="1143000"/>
                <a:gridCol w="1143000"/>
              </a:tblGrid>
              <a:tr h="76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Dominant Traits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Recessive Traits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You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Class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Tongue Roll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 Tongue Roll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Unattached Ear Lobe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Attached Ear Lobe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Hitchhiker's Thumb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 Hitchiker's Thumb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Chin cleft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 Chin Cleft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Widow's Peak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Normal Hairline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Brown Eyes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Gray, Green, Hazel, Blue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Curly Hair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Straight Hair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Dimples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 dimples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Dominant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When modeling inheritance, the dominant allele is represented with a capital letter (B)</a:t>
            </a:r>
          </a:p>
          <a:p>
            <a:pPr eaLnBrk="1" hangingPunct="1"/>
            <a:r>
              <a:rPr lang="en-US" dirty="0" smtClean="0"/>
              <a:t>The recessive allele is represented with a lower case letter (b)</a:t>
            </a:r>
          </a:p>
          <a:p>
            <a:pPr eaLnBrk="1" hangingPunct="1"/>
            <a:r>
              <a:rPr lang="en-US" u="sng" dirty="0" smtClean="0"/>
              <a:t>An organism with two of the same alleles for a particular trait is homozygous (BB or bb)</a:t>
            </a:r>
          </a:p>
          <a:p>
            <a:pPr eaLnBrk="1" hangingPunct="1"/>
            <a:r>
              <a:rPr lang="en-US" u="sng" dirty="0" smtClean="0"/>
              <a:t>An organism with two different alleles is called heterozygous (Bb)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Genotype and Phenotype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u="sng" dirty="0" smtClean="0"/>
              <a:t>The organism’s allele pairs are called it’s genotype (BB)</a:t>
            </a:r>
            <a:r>
              <a:rPr lang="en-US" dirty="0" smtClean="0"/>
              <a:t> (This is what Mom and Dad gave you- genetically)</a:t>
            </a:r>
          </a:p>
          <a:p>
            <a:pPr eaLnBrk="1" hangingPunct="1"/>
            <a:r>
              <a:rPr lang="en-US" u="sng" dirty="0" smtClean="0"/>
              <a:t>The physical appearance of an allele pair is called its phenotype (having brown eyes)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1865</TotalTime>
  <Words>521</Words>
  <Application>Microsoft Office PowerPoint</Application>
  <PresentationFormat>On-screen Show (4:3)</PresentationFormat>
  <Paragraphs>150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Genetics</vt:lpstr>
      <vt:lpstr>? Do Now?</vt:lpstr>
      <vt:lpstr>Objective</vt:lpstr>
      <vt:lpstr>Gregor Mendel</vt:lpstr>
      <vt:lpstr>Alleles</vt:lpstr>
      <vt:lpstr>Dominant and Recessive</vt:lpstr>
      <vt:lpstr>PowerPoint Presentation</vt:lpstr>
      <vt:lpstr>Dominant</vt:lpstr>
      <vt:lpstr>Genotype and Phenotype</vt:lpstr>
      <vt:lpstr>Punnett Square</vt:lpstr>
      <vt:lpstr>Tongue Roll</vt:lpstr>
      <vt:lpstr>Brown eyes</vt:lpstr>
      <vt:lpstr>Tall or Short</vt:lpstr>
      <vt:lpstr>Hitchhiker’s thumb</vt:lpstr>
      <vt:lpstr>Cleft Chin</vt:lpstr>
      <vt:lpstr>PowerPoint Presentation</vt:lpstr>
      <vt:lpstr>PowerPoint Presentation</vt:lpstr>
      <vt:lpstr>PowerPoint Presentation</vt:lpstr>
      <vt:lpstr>Comparing 2 Traits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</dc:title>
  <dc:creator>Michael</dc:creator>
  <cp:lastModifiedBy>LaTorre, Michael</cp:lastModifiedBy>
  <cp:revision>28</cp:revision>
  <dcterms:created xsi:type="dcterms:W3CDTF">2011-10-29T23:58:08Z</dcterms:created>
  <dcterms:modified xsi:type="dcterms:W3CDTF">2013-05-08T14:14:02Z</dcterms:modified>
</cp:coreProperties>
</file>