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5B5A-B8C5-49B4-9A5D-5BB140A7C13F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073A-0AD3-471D-9EB0-CF29E006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1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3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B391-6EC2-43FA-A0EC-64F3C99561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57CF-8A31-44D2-84CF-10DD8EF54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k9esggzN18&amp;feature=youtu.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Enzymatic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Biology </a:t>
            </a:r>
          </a:p>
          <a:p>
            <a:r>
              <a:rPr lang="en-US" dirty="0" smtClean="0"/>
              <a:t>Mr. LaTorre</a:t>
            </a:r>
          </a:p>
        </p:txBody>
      </p:sp>
    </p:spTree>
    <p:extLst>
      <p:ext uri="{BB962C8B-B14F-4D97-AF65-F5344CB8AC3E}">
        <p14:creationId xmlns:p14="http://schemas.microsoft.com/office/powerpoint/2010/main" val="195764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03" y="247508"/>
            <a:ext cx="8591833" cy="63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20" y="162493"/>
            <a:ext cx="9425628" cy="65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7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924" y="1189700"/>
            <a:ext cx="75836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(7)</a:t>
            </a:r>
            <a:r>
              <a:rPr lang="en-US" sz="2800" dirty="0" smtClean="0">
                <a:solidFill>
                  <a:srgbClr val="00008B"/>
                </a:solidFill>
              </a:rPr>
              <a:t> The stomach produces an enzyme that becomes active in the presence of acid.  To avoid destruction of stomach cells, the active enzyme pepsin is released into the </a:t>
            </a:r>
            <a:r>
              <a:rPr lang="en-US" sz="2800" b="1" dirty="0" smtClean="0">
                <a:solidFill>
                  <a:srgbClr val="00008B"/>
                </a:solidFill>
              </a:rPr>
              <a:t>lumen </a:t>
            </a:r>
            <a:r>
              <a:rPr lang="en-US" sz="2800" b="0" dirty="0" smtClean="0">
                <a:solidFill>
                  <a:srgbClr val="00008B"/>
                </a:solidFill>
              </a:rPr>
              <a:t>of the stomach as inactive pepsinogen.  Another cell releases </a:t>
            </a:r>
            <a:r>
              <a:rPr lang="en-US" sz="2800" b="0" dirty="0" err="1" smtClean="0">
                <a:solidFill>
                  <a:srgbClr val="00008B"/>
                </a:solidFill>
              </a:rPr>
              <a:t>HCl</a:t>
            </a:r>
            <a:r>
              <a:rPr lang="en-US" sz="2800" b="0" dirty="0" smtClean="0">
                <a:solidFill>
                  <a:srgbClr val="00008B"/>
                </a:solidFill>
              </a:rPr>
              <a:t> to make the lumen acidic.  This activates the hydrolytic enzyme pepsin.</a:t>
            </a:r>
            <a:r>
              <a:rPr lang="en-US" b="0" dirty="0" smtClean="0">
                <a:solidFill>
                  <a:srgbClr val="00008B"/>
                </a:solidFill>
              </a:rPr>
              <a:t/>
            </a:r>
            <a:br>
              <a:rPr lang="en-US" b="0" dirty="0" smtClean="0">
                <a:solidFill>
                  <a:srgbClr val="00008B"/>
                </a:solidFill>
              </a:rPr>
            </a:br>
            <a:r>
              <a:rPr lang="en-US" b="0" dirty="0" smtClean="0">
                <a:solidFill>
                  <a:srgbClr val="00008B"/>
                </a:solidFill>
              </a:rPr>
              <a:t/>
            </a:r>
            <a:br>
              <a:rPr lang="en-US" b="0" dirty="0" smtClean="0">
                <a:solidFill>
                  <a:srgbClr val="00008B"/>
                </a:solidFill>
              </a:rPr>
            </a:br>
            <a:endParaRPr lang="en-US" sz="800" b="1" dirty="0">
              <a:solidFill>
                <a:prstClr val="black"/>
              </a:solidFill>
              <a:latin typeface="Syste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35" y="275656"/>
            <a:ext cx="6300573" cy="6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81" y="3476949"/>
            <a:ext cx="4152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084" y="1037231"/>
            <a:ext cx="7519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(8)</a:t>
            </a:r>
            <a:r>
              <a:rPr lang="en-US" sz="3200" dirty="0" smtClean="0">
                <a:solidFill>
                  <a:srgbClr val="00008B"/>
                </a:solidFill>
              </a:rPr>
              <a:t> Chief cells produce pepsinogen, parietal produce </a:t>
            </a:r>
            <a:r>
              <a:rPr lang="en-US" sz="3200" dirty="0" err="1" smtClean="0">
                <a:solidFill>
                  <a:srgbClr val="00008B"/>
                </a:solidFill>
              </a:rPr>
              <a:t>HCl</a:t>
            </a:r>
            <a:r>
              <a:rPr lang="en-US" sz="3200" dirty="0" smtClean="0">
                <a:solidFill>
                  <a:srgbClr val="00008B"/>
                </a:solidFill>
              </a:rPr>
              <a:t> and all cells produce mucous to ensure a lining in the stomach that will </a:t>
            </a:r>
            <a:r>
              <a:rPr lang="en-US" sz="3200" dirty="0" smtClean="0">
                <a:solidFill>
                  <a:srgbClr val="002060"/>
                </a:solidFill>
              </a:rPr>
              <a:t>protect the cells from the products they release.</a:t>
            </a:r>
            <a:r>
              <a:rPr lang="en-US" sz="3200" dirty="0" smtClean="0">
                <a:solidFill>
                  <a:srgbClr val="FF0000"/>
                </a:solidFill>
              </a:rPr>
              <a:t> (9) </a:t>
            </a:r>
            <a:r>
              <a:rPr lang="en-US" sz="3200" dirty="0" smtClean="0">
                <a:solidFill>
                  <a:srgbClr val="002060"/>
                </a:solidFill>
              </a:rPr>
              <a:t>Pepsin breaks down proteins.</a:t>
            </a:r>
            <a:r>
              <a:rPr lang="en-US" dirty="0" smtClean="0">
                <a:solidFill>
                  <a:srgbClr val="00008B"/>
                </a:solidFill>
              </a:rPr>
              <a:t/>
            </a:r>
            <a:br>
              <a:rPr lang="en-US" dirty="0" smtClean="0">
                <a:solidFill>
                  <a:srgbClr val="00008B"/>
                </a:solidFill>
              </a:rPr>
            </a:br>
            <a:endParaRPr lang="en-US" sz="800" b="1" dirty="0">
              <a:solidFill>
                <a:prstClr val="black"/>
              </a:solidFill>
              <a:latin typeface="Syste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35" y="275656"/>
            <a:ext cx="6300573" cy="6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10" y="3714887"/>
            <a:ext cx="4152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97" y="186682"/>
            <a:ext cx="9313304" cy="66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Intestinal Phase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2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The duodenum is the central processing area for incoming food.  The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pancreas monitors the food entering the small intestine and releases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hormones that engage multi organ responses.  </a:t>
            </a:r>
            <a:endParaRPr lang="en-US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(11) </a:t>
            </a: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liver and </a:t>
            </a:r>
            <a:r>
              <a:rPr lang="en-US" dirty="0" smtClean="0">
                <a:solidFill>
                  <a:srgbClr val="0033CC"/>
                </a:solidFill>
              </a:rPr>
              <a:t>gallbladder release </a:t>
            </a:r>
            <a:r>
              <a:rPr lang="en-US" dirty="0">
                <a:solidFill>
                  <a:srgbClr val="0033CC"/>
                </a:solidFill>
              </a:rPr>
              <a:t>bile salts that help absorb fats, carbohydrates are given one last </a:t>
            </a:r>
            <a:r>
              <a:rPr lang="en-US" dirty="0" smtClean="0">
                <a:solidFill>
                  <a:srgbClr val="0033CC"/>
                </a:solidFill>
              </a:rPr>
              <a:t>bath </a:t>
            </a:r>
            <a:r>
              <a:rPr lang="en-US" dirty="0">
                <a:solidFill>
                  <a:srgbClr val="0033CC"/>
                </a:solidFill>
              </a:rPr>
              <a:t>of hydrolytic enzymes and the brain is alerted to the influx of </a:t>
            </a:r>
            <a:r>
              <a:rPr lang="en-US" dirty="0" smtClean="0">
                <a:solidFill>
                  <a:srgbClr val="0033CC"/>
                </a:solidFill>
              </a:rPr>
              <a:t>nutrients.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https://www.nhprincewilliamsurgicalassociates.org/portals/24/Images/content_photos/gallbladder_02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85" y="3511897"/>
            <a:ext cx="3553540" cy="31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4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4" y="128788"/>
            <a:ext cx="10440785" cy="2047741"/>
          </a:xfrm>
          <a:prstGeom prst="rect">
            <a:avLst/>
          </a:prstGeom>
        </p:spPr>
      </p:pic>
      <p:pic>
        <p:nvPicPr>
          <p:cNvPr id="2050" name="Picture 2" descr="http://img.webmd.com/dtmcms/live/webmd/consumer_assets/site_images/articles/image_article_collections/anatomy_pages/gallblad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2176529"/>
            <a:ext cx="6644470" cy="45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3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30" y="21440"/>
            <a:ext cx="9000320" cy="68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4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83" y="257578"/>
            <a:ext cx="9731452" cy="2073499"/>
          </a:xfrm>
          <a:prstGeom prst="rect">
            <a:avLst/>
          </a:prstGeom>
        </p:spPr>
      </p:pic>
      <p:pic>
        <p:nvPicPr>
          <p:cNvPr id="3074" name="Picture 2" descr="http://nutritionalmuscletesting.com/web_images/normal_colon_intestines__2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21" y="2331077"/>
            <a:ext cx="43719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3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20" y="0"/>
            <a:ext cx="9660245" cy="2418277"/>
          </a:xfrm>
          <a:prstGeom prst="rect">
            <a:avLst/>
          </a:prstGeom>
        </p:spPr>
      </p:pic>
      <p:pic>
        <p:nvPicPr>
          <p:cNvPr id="4098" name="Picture 2" descr="http://kpni.de/images/images/articles/figur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3" y="2318197"/>
            <a:ext cx="5987647" cy="41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Enzymes are proteins that act as catalysts in biological systems.</a:t>
            </a:r>
          </a:p>
          <a:p>
            <a:r>
              <a:rPr lang="en-US" dirty="0" smtClean="0"/>
              <a:t>“A catalyst” What does that mean?</a:t>
            </a:r>
          </a:p>
          <a:p>
            <a:endParaRPr lang="en-US" dirty="0"/>
          </a:p>
          <a:p>
            <a:r>
              <a:rPr lang="en-US" dirty="0" err="1" smtClean="0"/>
              <a:t>Youtube</a:t>
            </a:r>
            <a:r>
              <a:rPr lang="en-US" dirty="0" smtClean="0"/>
              <a:t>- Bozeman Science- Enzymes Video Explanation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https://www.youtube.com/watch?v=ok9esggzN18&amp;feature=youtu.be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“An enzyme fits into a substrate like a lock fits into a key”</a:t>
            </a:r>
          </a:p>
          <a:p>
            <a:r>
              <a:rPr lang="en-US" u="sng" dirty="0" smtClean="0"/>
              <a:t>One enzyme = One substrate</a:t>
            </a:r>
          </a:p>
          <a:p>
            <a:r>
              <a:rPr lang="en-US" dirty="0" smtClean="0"/>
              <a:t>Allosteric and Competitive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pni.de/images/images/articles/figur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2647078"/>
            <a:ext cx="5323492" cy="37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8" y="212098"/>
            <a:ext cx="11050543" cy="26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5940"/>
            <a:ext cx="8448541" cy="65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74" y="115976"/>
            <a:ext cx="8664061" cy="66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2" y="682580"/>
            <a:ext cx="10075592" cy="51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3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2" y="682580"/>
            <a:ext cx="10075592" cy="516907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48496" y="4842456"/>
            <a:ext cx="2498501" cy="85000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5" y="669701"/>
            <a:ext cx="10748122" cy="52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5" y="669701"/>
            <a:ext cx="10748122" cy="52829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42434" y="2279561"/>
            <a:ext cx="2498501" cy="85000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77" y="682580"/>
            <a:ext cx="11286675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77" y="682580"/>
            <a:ext cx="11286675" cy="55765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8496" y="3193961"/>
            <a:ext cx="2498501" cy="85000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2" y="682580"/>
            <a:ext cx="10672004" cy="50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57" y="1369319"/>
            <a:ext cx="8094640" cy="51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2" y="682580"/>
            <a:ext cx="10672004" cy="50020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3188" y="2202287"/>
            <a:ext cx="2498501" cy="85000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7" y="1056068"/>
            <a:ext cx="10151911" cy="4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8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7" y="1056068"/>
            <a:ext cx="10151911" cy="441745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2434" y="2009104"/>
            <a:ext cx="8654603" cy="50227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8" y="1790163"/>
            <a:ext cx="11310572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8" y="1790163"/>
            <a:ext cx="11310572" cy="29492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20462" y="4224270"/>
            <a:ext cx="1481070" cy="51515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of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digestion is an example of a highly complex digestion system. Humans are capable of ingesting a wide range of food, absorbing many nutrients and adjusting absorption to match intake and need.</a:t>
            </a:r>
          </a:p>
          <a:p>
            <a:r>
              <a:rPr lang="en-US" i="1" dirty="0" smtClean="0"/>
              <a:t>“Numerous enzymes are involved in this process.”</a:t>
            </a:r>
          </a:p>
          <a:p>
            <a:endParaRPr lang="en-US" i="1" dirty="0"/>
          </a:p>
        </p:txBody>
      </p:sp>
      <p:pic>
        <p:nvPicPr>
          <p:cNvPr id="1026" name="Picture 2" descr="http://web2printexperts.com/wp-content/uploads/2010/09/Smorgasb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4130796"/>
            <a:ext cx="8074025" cy="18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Digestive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67" y="1690688"/>
            <a:ext cx="4148323" cy="3634215"/>
          </a:xfrm>
          <a:prstGeom prst="rect">
            <a:avLst/>
          </a:prstGeom>
        </p:spPr>
      </p:pic>
      <p:pic>
        <p:nvPicPr>
          <p:cNvPr id="2050" name="Picture 2" descr="https://upload.wikimedia.org/wikipedia/commons/thumb/c/c5/Digestive_system_diagram_en.svg/2000px-Digestive_system_diagram_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77" y="308982"/>
            <a:ext cx="452129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4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225</Words>
  <Application>Microsoft Office PowerPoint</Application>
  <PresentationFormat>Widescreen</PresentationFormat>
  <Paragraphs>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System</vt:lpstr>
      <vt:lpstr>Office Theme</vt:lpstr>
      <vt:lpstr>Enzymatic Proteins</vt:lpstr>
      <vt:lpstr>Enzymes</vt:lpstr>
      <vt:lpstr>Metabolic Pathways</vt:lpstr>
      <vt:lpstr>PowerPoint Presentation</vt:lpstr>
      <vt:lpstr>PowerPoint Presentation</vt:lpstr>
      <vt:lpstr>PowerPoint Presentation</vt:lpstr>
      <vt:lpstr>PowerPoint Presentation</vt:lpstr>
      <vt:lpstr>Enzymes of Digestion</vt:lpstr>
      <vt:lpstr>Human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Intestinal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Enzymatic Proteins</dc:title>
  <dc:creator>LaTorre, Michael</dc:creator>
  <cp:lastModifiedBy>LaTorre, Michael</cp:lastModifiedBy>
  <cp:revision>8</cp:revision>
  <cp:lastPrinted>2016-02-24T20:06:53Z</cp:lastPrinted>
  <dcterms:created xsi:type="dcterms:W3CDTF">2016-02-10T20:59:12Z</dcterms:created>
  <dcterms:modified xsi:type="dcterms:W3CDTF">2016-02-24T20:09:30Z</dcterms:modified>
</cp:coreProperties>
</file>